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7315200" cy="96012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Century Schoolbook" panose="02040604050505020304" pitchFamily="18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12" y="-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1.xml"/><Relationship Id="rId21" Type="http://schemas.openxmlformats.org/officeDocument/2006/relationships/font" Target="fonts/font8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1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5" name="Google Shape;17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3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6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500"/>
          </a:p>
        </p:txBody>
      </p:sp>
      <p:sp>
        <p:nvSpPr>
          <p:cNvPr id="145" name="Google Shape;145;p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7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p7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8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rgbClr val="9866BC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entury Schoolbook"/>
              <a:buNone/>
              <a:defRPr sz="7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BFBFBF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A5A5A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Schoolbook"/>
              <a:buNone/>
              <a:defRPr sz="28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0" y="0"/>
            <a:ext cx="11292840" cy="51289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0" y="6108589"/>
            <a:ext cx="9982200" cy="597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40"/>
              <a:buNone/>
              <a:defRPr sz="1300">
                <a:solidFill>
                  <a:srgbClr val="D8D8D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 rot="5400000">
            <a:off x="3383884" y="-293211"/>
            <a:ext cx="4351337" cy="859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 rot="5400000">
            <a:off x="6938169" y="2091531"/>
            <a:ext cx="5897562" cy="24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 rot="5400000">
            <a:off x="1680369" y="-537369"/>
            <a:ext cx="5897562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rgbClr val="9866BC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entury Schoolbook"/>
              <a:buNone/>
              <a:defRPr sz="7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BFBFBF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A5A5A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entury Schoolbook"/>
              <a:buNone/>
              <a:defRPr sz="72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A274C4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A290B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A290B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A290B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A290B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A290B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A290B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A290B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None/>
              <a:defRPr sz="1400">
                <a:solidFill>
                  <a:srgbClr val="A290B5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1"/>
          </p:nvPr>
        </p:nvSpPr>
        <p:spPr>
          <a:xfrm>
            <a:off x="1261872" y="1828800"/>
            <a:ext cx="448056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2"/>
          </p:nvPr>
        </p:nvSpPr>
        <p:spPr>
          <a:xfrm>
            <a:off x="6126480" y="1828800"/>
            <a:ext cx="448056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2"/>
          </p:nvPr>
        </p:nvSpPr>
        <p:spPr>
          <a:xfrm>
            <a:off x="1261872" y="2507550"/>
            <a:ext cx="4480560" cy="366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3"/>
          </p:nvPr>
        </p:nvSpPr>
        <p:spPr>
          <a:xfrm>
            <a:off x="6126480" y="1713655"/>
            <a:ext cx="4480560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4"/>
          </p:nvPr>
        </p:nvSpPr>
        <p:spPr>
          <a:xfrm>
            <a:off x="6126480" y="2507550"/>
            <a:ext cx="4480560" cy="366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Schoolbook"/>
              <a:buNone/>
              <a:defRPr sz="32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4504267" y="685800"/>
            <a:ext cx="6079066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2"/>
          </p:nvPr>
        </p:nvSpPr>
        <p:spPr>
          <a:xfrm>
            <a:off x="841248" y="2099734"/>
            <a:ext cx="3200400" cy="381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SzPts val="104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A0AC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Schoolbook"/>
              <a:buNone/>
              <a:defRPr sz="44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F7F8F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F7F8F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EBEDE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9866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  <a:defRPr sz="44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854AB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F3EDF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F3EDF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DCCBE8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familysupportnetwork.org/early-access-iow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>
            <a:spLocks noGrp="1"/>
          </p:cNvSpPr>
          <p:nvPr>
            <p:ph type="ctrTitle"/>
          </p:nvPr>
        </p:nvSpPr>
        <p:spPr>
          <a:xfrm>
            <a:off x="791731" y="320204"/>
            <a:ext cx="10757700" cy="3108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entury Schoolbook"/>
              <a:buNone/>
            </a:pPr>
            <a:r>
              <a:rPr lang="en-US" sz="4400"/>
              <a:t>Individualized Family Service Plan  (IFSP) for Children and Families in Early ACCESS</a:t>
            </a:r>
            <a:endParaRPr sz="4400"/>
          </a:p>
        </p:txBody>
      </p:sp>
      <p:sp>
        <p:nvSpPr>
          <p:cNvPr id="109" name="Google Shape;109;p15"/>
          <p:cNvSpPr txBox="1"/>
          <p:nvPr/>
        </p:nvSpPr>
        <p:spPr>
          <a:xfrm>
            <a:off x="4427538" y="6246850"/>
            <a:ext cx="727161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Iowa Council for Early ACCESS Orientation </a:t>
            </a:r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535D0F-3C96-4837-AF0A-6E21F80C0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554" y="4673519"/>
            <a:ext cx="3034393" cy="14281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Contact Information</a:t>
            </a:r>
            <a:endParaRPr/>
          </a:p>
        </p:txBody>
      </p:sp>
      <p:sp>
        <p:nvSpPr>
          <p:cNvPr id="178" name="Google Shape;178;p24"/>
          <p:cNvSpPr txBox="1">
            <a:spLocks noGrp="1"/>
          </p:cNvSpPr>
          <p:nvPr>
            <p:ph type="body" idx="1"/>
          </p:nvPr>
        </p:nvSpPr>
        <p:spPr>
          <a:xfrm>
            <a:off x="1261872" y="2163651"/>
            <a:ext cx="8782460" cy="3348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440"/>
              <a:buChar char="●"/>
            </a:pPr>
            <a:r>
              <a:rPr lang="en-US" sz="2000" dirty="0"/>
              <a:t>For more information on Early ACCESS, visit </a:t>
            </a:r>
            <a:r>
              <a:rPr lang="en-US" sz="2000" dirty="0">
                <a:solidFill>
                  <a:srgbClr val="9866BC"/>
                </a:solidFill>
              </a:rPr>
              <a:t>the </a:t>
            </a:r>
            <a:r>
              <a:rPr lang="en-US" sz="2000" u="sng" dirty="0">
                <a:solidFill>
                  <a:srgbClr val="9866B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Iowa Family Support Network</a:t>
            </a:r>
            <a:r>
              <a:rPr lang="en-US" sz="2000" dirty="0"/>
              <a:t> (</a:t>
            </a:r>
            <a:r>
              <a:rPr lang="en-US" sz="2000" u="sng" dirty="0">
                <a:solidFill>
                  <a:schemeClr val="hlink"/>
                </a:solidFill>
                <a:hlinkClick r:id="rId3"/>
              </a:rPr>
              <a:t>https://www.iafamilysupportnetwork.org/early-access-iowa</a:t>
            </a:r>
            <a:r>
              <a:rPr lang="en-US" sz="2000" dirty="0"/>
              <a:t>)</a:t>
            </a:r>
            <a:endParaRPr sz="2000" dirty="0"/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har char="●"/>
            </a:pPr>
            <a:r>
              <a:rPr lang="en-US" sz="2000" dirty="0"/>
              <a:t>Or contact Dee Waddell, State Coordinator for Early ACCESS at dee.waddell@iowa.gov</a:t>
            </a:r>
            <a:endParaRPr dirty="0"/>
          </a:p>
        </p:txBody>
      </p:sp>
      <p:sp>
        <p:nvSpPr>
          <p:cNvPr id="179" name="Google Shape;179;p24"/>
          <p:cNvSpPr/>
          <p:nvPr/>
        </p:nvSpPr>
        <p:spPr>
          <a:xfrm>
            <a:off x="-201168" y="6254496"/>
            <a:ext cx="11503152" cy="95097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/>
          <p:nvPr/>
        </p:nvSpPr>
        <p:spPr>
          <a:xfrm>
            <a:off x="7104888" y="-182880"/>
            <a:ext cx="3493008" cy="727862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Who Has an IFSP</a:t>
            </a:r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1798320" y="1854201"/>
            <a:ext cx="9156192" cy="25349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2000"/>
              <a:t>Every eligible infant or toddler who is going to receive services from Early ACCESS must have an Individualized Family Service Plan, or IFSP, developed, agreed upon, carried out, and reviewed.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US" sz="2000"/>
              <a:t>Eligible children are infants and toddlers who have a 25% delay in any one area of development or who have a disability or condition that is known to have a high probability of causing a developmental delay.</a:t>
            </a:r>
            <a:endParaRPr/>
          </a:p>
          <a:p>
            <a:pPr marL="0" lvl="1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/>
          </a:p>
          <a:p>
            <a:pPr marL="731520" lvl="2" indent="-939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812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685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What is an IFSP</a:t>
            </a:r>
            <a:endParaRPr/>
          </a:p>
        </p:txBody>
      </p:sp>
      <p:sp>
        <p:nvSpPr>
          <p:cNvPr id="124" name="Google Shape;124;p17"/>
          <p:cNvSpPr/>
          <p:nvPr/>
        </p:nvSpPr>
        <p:spPr>
          <a:xfrm>
            <a:off x="6400800" y="-329184"/>
            <a:ext cx="4681728" cy="7882128"/>
          </a:xfrm>
          <a:prstGeom prst="flowChartInputOutput">
            <a:avLst/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1798320" y="1854201"/>
            <a:ext cx="8595360" cy="157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None/>
            </a:pPr>
            <a:r>
              <a:rPr lang="en-US" sz="2000"/>
              <a:t>The Individualized Family Service Plan, or IFSP, is both </a:t>
            </a:r>
            <a:r>
              <a:rPr lang="en-US" sz="2400" b="1"/>
              <a:t>a process and a written plan</a:t>
            </a:r>
            <a:r>
              <a:rPr lang="en-US" sz="2000" b="1"/>
              <a:t> </a:t>
            </a:r>
            <a:r>
              <a:rPr lang="en-US" sz="2000"/>
              <a:t>intended to assist families and professionals to meet the developmental needs of a young child from birth to age three with special needs.</a:t>
            </a:r>
            <a:endParaRPr/>
          </a:p>
          <a:p>
            <a:pPr marL="0" lvl="0" indent="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None/>
            </a:pPr>
            <a:endParaRPr sz="2000"/>
          </a:p>
          <a:p>
            <a:pPr marL="0" lvl="1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/>
          </a:p>
          <a:p>
            <a:pPr marL="731520" lvl="2" indent="-939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812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685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/>
          <p:nvPr/>
        </p:nvSpPr>
        <p:spPr>
          <a:xfrm>
            <a:off x="-1188720" y="-841248"/>
            <a:ext cx="4828032" cy="8394192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8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What is an IFSP Process</a:t>
            </a:r>
            <a:endParaRPr/>
          </a:p>
        </p:txBody>
      </p:sp>
      <p:sp>
        <p:nvSpPr>
          <p:cNvPr id="133" name="Google Shape;133;p18"/>
          <p:cNvSpPr txBox="1">
            <a:spLocks noGrp="1"/>
          </p:cNvSpPr>
          <p:nvPr>
            <p:ph type="body" idx="1"/>
          </p:nvPr>
        </p:nvSpPr>
        <p:spPr>
          <a:xfrm>
            <a:off x="1798320" y="1828801"/>
            <a:ext cx="8595360" cy="24140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r>
              <a:rPr lang="en-US" sz="2000"/>
              <a:t>Practices that bring families and professionals together to discuss, plan, and address the developmental needs of an eligible child and their family</a:t>
            </a:r>
            <a:endParaRPr/>
          </a:p>
          <a:p>
            <a:pPr marL="0" lvl="1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r>
              <a:rPr lang="en-US" sz="2000"/>
              <a:t>A goal-setting methods which help identify the services that will be provided based on the needs of the child and based on the family’s priorities and concerns.</a:t>
            </a:r>
            <a:endParaRPr/>
          </a:p>
          <a:p>
            <a:pPr marL="0" lvl="1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/>
          </a:p>
          <a:p>
            <a:pPr marL="0" lvl="1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/>
          </a:p>
          <a:p>
            <a:pPr marL="0" lvl="1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/>
          </a:p>
          <a:p>
            <a:pPr marL="731520" lvl="2" indent="-939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18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812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18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685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/>
          <p:nvPr/>
        </p:nvSpPr>
        <p:spPr>
          <a:xfrm>
            <a:off x="384048" y="365760"/>
            <a:ext cx="4626864" cy="5980176"/>
          </a:xfrm>
          <a:prstGeom prst="halfFrame">
            <a:avLst>
              <a:gd name="adj1" fmla="val 33333"/>
              <a:gd name="adj2" fmla="val 33333"/>
            </a:avLst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What is an IFSP Written Plan</a:t>
            </a:r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body" idx="1"/>
          </p:nvPr>
        </p:nvSpPr>
        <p:spPr>
          <a:xfrm>
            <a:off x="1798320" y="1828801"/>
            <a:ext cx="8595360" cy="40782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-US" sz="2000"/>
              <a:t>Documentation of who will do what, when and where for a 6 months period of time</a:t>
            </a: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-US" sz="2000">
                <a:latin typeface="Century Schoolbook"/>
                <a:ea typeface="Century Schoolbook"/>
                <a:cs typeface="Century Schoolbook"/>
                <a:sym typeface="Century Schoolbook"/>
              </a:rPr>
              <a:t>Includes specific information about the child and family, for example, the child’s current developmental status</a:t>
            </a: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●"/>
            </a:pPr>
            <a:r>
              <a:rPr lang="en-US" sz="2000">
                <a:latin typeface="Century Schoolbook"/>
                <a:ea typeface="Century Schoolbook"/>
                <a:cs typeface="Century Schoolbook"/>
                <a:sym typeface="Century Schoolbook"/>
              </a:rPr>
              <a:t>Sets reasonable developmental goals for the infant or toddler </a:t>
            </a: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●"/>
            </a:pPr>
            <a:r>
              <a:rPr lang="en-US" sz="2000">
                <a:latin typeface="Century Schoolbook"/>
                <a:ea typeface="Century Schoolbook"/>
                <a:cs typeface="Century Schoolbook"/>
                <a:sym typeface="Century Schoolbook"/>
              </a:rPr>
              <a:t>States the services that Early ACCESS will provide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-US" sz="2000"/>
              <a:t> A “living” document that can change as the needs of the child and family change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731520" lvl="2" indent="-939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812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4320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457200" lvl="1" indent="-6857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2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/>
          <p:nvPr/>
        </p:nvSpPr>
        <p:spPr>
          <a:xfrm>
            <a:off x="6876288" y="0"/>
            <a:ext cx="2980944" cy="6858000"/>
          </a:xfrm>
          <a:prstGeom prst="flowChartCollate">
            <a:avLst/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647700" y="365760"/>
            <a:ext cx="10306812" cy="870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Who Develops the I</a:t>
            </a:r>
            <a:r>
              <a:rPr lang="en-US" b="1"/>
              <a:t>F</a:t>
            </a:r>
            <a:r>
              <a:rPr lang="en-US"/>
              <a:t>SP Written Plan</a:t>
            </a:r>
            <a:endParaRPr/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1185672" y="1365161"/>
            <a:ext cx="9820656" cy="43589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000"/>
              <a:t>The IFSP Team which includes: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40"/>
              <a:buNone/>
            </a:pPr>
            <a:endParaRPr sz="2000"/>
          </a:p>
          <a:p>
            <a:pPr marL="18288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58"/>
              <a:buChar char="●"/>
            </a:pPr>
            <a:r>
              <a:rPr lang="en-US" sz="2000"/>
              <a:t>Parents of the child</a:t>
            </a:r>
            <a:endParaRPr sz="2000"/>
          </a:p>
          <a:p>
            <a:pPr marL="182880" lvl="0" indent="-18288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758"/>
              <a:buChar char="●"/>
            </a:pPr>
            <a:r>
              <a:rPr lang="en-US" sz="2000"/>
              <a:t>Service coordinator who is assigned to support the family and IFSP team</a:t>
            </a:r>
            <a:endParaRPr sz="2000"/>
          </a:p>
          <a:p>
            <a:pPr marL="182880" lvl="0" indent="-18288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758"/>
              <a:buChar char="●"/>
            </a:pPr>
            <a:r>
              <a:rPr lang="en-US" sz="2000"/>
              <a:t>Persons involved in evaluations or assessments of the child</a:t>
            </a:r>
            <a:endParaRPr/>
          </a:p>
          <a:p>
            <a:pPr marL="182880" lvl="0" indent="-18288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758"/>
              <a:buChar char="●"/>
            </a:pPr>
            <a:r>
              <a:rPr lang="en-US" sz="2000"/>
              <a:t>Individuals that will provide early intervention</a:t>
            </a:r>
            <a:endParaRPr sz="2000"/>
          </a:p>
          <a:p>
            <a:pPr marL="182880" lvl="0" indent="-18288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758"/>
              <a:buChar char="●"/>
            </a:pPr>
            <a:r>
              <a:rPr lang="en-US" sz="2000"/>
              <a:t>Other family member as requested by a parent, such as a grandparent</a:t>
            </a:r>
            <a:endParaRPr/>
          </a:p>
          <a:p>
            <a:pPr marL="182880" lvl="0" indent="-18288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758"/>
              <a:buChar char="●"/>
            </a:pPr>
            <a:r>
              <a:rPr lang="en-US" sz="2000"/>
              <a:t>Advocate or person outside the family if parent requests, such as a child care provider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/>
          <p:nvPr/>
        </p:nvSpPr>
        <p:spPr>
          <a:xfrm flipH="1">
            <a:off x="1463040" y="-274320"/>
            <a:ext cx="3994326" cy="7406640"/>
          </a:xfrm>
          <a:prstGeom prst="flowChartInputOutput">
            <a:avLst/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1"/>
          <p:cNvSpPr txBox="1">
            <a:spLocks noGrp="1"/>
          </p:cNvSpPr>
          <p:nvPr>
            <p:ph type="title"/>
          </p:nvPr>
        </p:nvSpPr>
        <p:spPr>
          <a:xfrm>
            <a:off x="768096" y="18288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What’s in the IFSP Written Plan</a:t>
            </a:r>
            <a:endParaRPr/>
          </a:p>
        </p:txBody>
      </p:sp>
      <p:sp>
        <p:nvSpPr>
          <p:cNvPr id="157" name="Google Shape;157;p21"/>
          <p:cNvSpPr txBox="1">
            <a:spLocks noGrp="1"/>
          </p:cNvSpPr>
          <p:nvPr>
            <p:ph type="body" idx="1"/>
          </p:nvPr>
        </p:nvSpPr>
        <p:spPr>
          <a:xfrm>
            <a:off x="1249680" y="1856704"/>
            <a:ext cx="9692640" cy="46355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 sz="2000"/>
              <a:t>Documentation includes, but is not limited to: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2000"/>
              <a:t>The name of </a:t>
            </a:r>
            <a:r>
              <a:rPr lang="en-US" sz="2000" b="1"/>
              <a:t>service coordinator </a:t>
            </a:r>
            <a:r>
              <a:rPr lang="en-US" sz="2000"/>
              <a:t>assigned to child/family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2000"/>
              <a:t>Info about the </a:t>
            </a:r>
            <a:r>
              <a:rPr lang="en-US" sz="2000" b="1"/>
              <a:t>child’</a:t>
            </a:r>
            <a:r>
              <a:rPr lang="en-US" sz="2000"/>
              <a:t>s development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2000" b="1"/>
              <a:t>Family </a:t>
            </a:r>
            <a:r>
              <a:rPr lang="en-US" sz="2000"/>
              <a:t>information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2000" b="1"/>
              <a:t>Outcomes or goals </a:t>
            </a:r>
            <a:r>
              <a:rPr lang="en-US" sz="2000"/>
              <a:t>for the child and family and progress towards reaching the goals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sz="2000" b="1"/>
              <a:t>Services </a:t>
            </a:r>
            <a:r>
              <a:rPr lang="en-US" sz="2000"/>
              <a:t>to be provided including:</a:t>
            </a:r>
            <a:endParaRPr sz="2000"/>
          </a:p>
          <a:p>
            <a:pPr marL="4572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n-US" sz="2000"/>
              <a:t>- Where services will be provided</a:t>
            </a:r>
            <a:endParaRPr sz="20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000"/>
              <a:t>- Number of visits and length of each visit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AutoNum type="arabicPeriod" startAt="6"/>
            </a:pPr>
            <a:r>
              <a:rPr lang="en-US" sz="2000" b="1"/>
              <a:t>Transition</a:t>
            </a:r>
            <a:r>
              <a:rPr lang="en-US" sz="2000"/>
              <a:t> plans from Early ACCESS when child turns 3</a:t>
            </a:r>
            <a:endParaRPr sz="2000"/>
          </a:p>
          <a:p>
            <a:pPr marL="182880" lvl="0" indent="-91440" algn="l" rtl="0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SzPts val="1440"/>
              <a:buNone/>
            </a:pP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More IFSP Process</a:t>
            </a:r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body" idx="1"/>
          </p:nvPr>
        </p:nvSpPr>
        <p:spPr>
          <a:xfrm>
            <a:off x="1798320" y="2189409"/>
            <a:ext cx="8595360" cy="2693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</a:pPr>
            <a:r>
              <a:rPr lang="en-US" sz="2000"/>
              <a:t>IFSP team, including the family, meets and the goals and services are agreed upon.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440"/>
              <a:buChar char="●"/>
            </a:pPr>
            <a:r>
              <a:rPr lang="en-US" sz="2000"/>
              <a:t>Parents sign a form giving consent for the services to begin as written in the IFSP. </a:t>
            </a:r>
            <a:endParaRPr sz="2000"/>
          </a:p>
          <a:p>
            <a:pPr marL="457200" lvl="0" indent="-320040" algn="l" rtl="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SzPts val="1440"/>
              <a:buChar char="●"/>
            </a:pPr>
            <a:r>
              <a:rPr lang="en-US" sz="2000"/>
              <a:t>Services must begin within 30 days of the date parent gives written consent for services.</a:t>
            </a:r>
            <a:endParaRPr sz="2000"/>
          </a:p>
        </p:txBody>
      </p:sp>
      <p:sp>
        <p:nvSpPr>
          <p:cNvPr id="165" name="Google Shape;165;p22"/>
          <p:cNvSpPr/>
          <p:nvPr/>
        </p:nvSpPr>
        <p:spPr>
          <a:xfrm>
            <a:off x="566928" y="5357611"/>
            <a:ext cx="10216896" cy="2980944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/>
          <p:nvPr/>
        </p:nvSpPr>
        <p:spPr>
          <a:xfrm rot="1791930">
            <a:off x="2626755" y="-1305450"/>
            <a:ext cx="2348836" cy="9962859"/>
          </a:xfrm>
          <a:prstGeom prst="flowChartInputOutput">
            <a:avLst/>
          </a:prstGeom>
          <a:solidFill>
            <a:schemeClr val="accent1"/>
          </a:solidFill>
          <a:ln w="25400" cap="flat" cmpd="sng">
            <a:solidFill>
              <a:srgbClr val="7CA64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3"/>
          <p:cNvSpPr txBox="1"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Timelines</a:t>
            </a:r>
            <a:endParaRPr/>
          </a:p>
        </p:txBody>
      </p:sp>
      <p:sp>
        <p:nvSpPr>
          <p:cNvPr id="172" name="Google Shape;172;p23"/>
          <p:cNvSpPr txBox="1">
            <a:spLocks noGrp="1"/>
          </p:cNvSpPr>
          <p:nvPr>
            <p:ph type="body" idx="1"/>
          </p:nvPr>
        </p:nvSpPr>
        <p:spPr>
          <a:xfrm>
            <a:off x="1261872" y="2163651"/>
            <a:ext cx="8782460" cy="32678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</a:pPr>
            <a:r>
              <a:rPr lang="en-US" sz="2000"/>
              <a:t>The first IFSP written is called the Initial IFSP</a:t>
            </a:r>
            <a:endParaRPr sz="2000"/>
          </a:p>
          <a:p>
            <a:pPr marL="914400" lvl="1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○"/>
            </a:pPr>
            <a:r>
              <a:rPr lang="en-US" sz="2000"/>
              <a:t>Must be written within 45 days from the date the referral is received at an agency who provides early intervention services</a:t>
            </a:r>
            <a:endParaRPr sz="2000"/>
          </a:p>
          <a:p>
            <a:pPr marL="457200" lvl="0" indent="-32004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440"/>
              <a:buChar char="●"/>
            </a:pPr>
            <a:r>
              <a:rPr lang="en-US" sz="2000"/>
              <a:t>Every 6 months, or more frequently if needed, the IFSP must be reviewed.  These are called Periodic Reviews or Periodic IFSP.</a:t>
            </a:r>
            <a:endParaRPr sz="2000"/>
          </a:p>
          <a:p>
            <a:pPr marL="457200" lvl="0" indent="-320040" algn="l" rtl="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SzPts val="1440"/>
              <a:buChar char="●"/>
            </a:pPr>
            <a:r>
              <a:rPr lang="en-US" sz="2000"/>
              <a:t>Annually, the IFSP must be updated and eligibility re-determined.  This is called an Annual IFSP.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Custom 4">
      <a:dk1>
        <a:srgbClr val="6E3E92"/>
      </a:dk1>
      <a:lt1>
        <a:srgbClr val="FFFFFF"/>
      </a:lt1>
      <a:dk2>
        <a:srgbClr val="C6AADA"/>
      </a:dk2>
      <a:lt2>
        <a:srgbClr val="DFE3E5"/>
      </a:lt2>
      <a:accent1>
        <a:srgbClr val="ABE45F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iew">
  <a:themeElements>
    <a:clrScheme name="Custom 4">
      <a:dk1>
        <a:srgbClr val="6E3E92"/>
      </a:dk1>
      <a:lt1>
        <a:srgbClr val="FFFFFF"/>
      </a:lt1>
      <a:dk2>
        <a:srgbClr val="C6AADA"/>
      </a:dk2>
      <a:lt2>
        <a:srgbClr val="DFE3E5"/>
      </a:lt2>
      <a:accent1>
        <a:srgbClr val="ABE45F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603</Words>
  <Application>Microsoft Office PowerPoint</Application>
  <PresentationFormat>Widescreen</PresentationFormat>
  <Paragraphs>79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Century Schoolbook</vt:lpstr>
      <vt:lpstr>Arial</vt:lpstr>
      <vt:lpstr>Calibri</vt:lpstr>
      <vt:lpstr>Noto Sans Symbols</vt:lpstr>
      <vt:lpstr>View</vt:lpstr>
      <vt:lpstr>View</vt:lpstr>
      <vt:lpstr>Individualized Family Service Plan  (IFSP) for Children and Families in Early ACCESS</vt:lpstr>
      <vt:lpstr>Who Has an IFSP</vt:lpstr>
      <vt:lpstr>What is an IFSP</vt:lpstr>
      <vt:lpstr>What is an IFSP Process</vt:lpstr>
      <vt:lpstr>What is an IFSP Written Plan</vt:lpstr>
      <vt:lpstr>Who Develops the IFSP Written Plan</vt:lpstr>
      <vt:lpstr>What’s in the IFSP Written Plan</vt:lpstr>
      <vt:lpstr>More IFSP Process</vt:lpstr>
      <vt:lpstr>Timelines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Individualized Family Service Plan  (IFSP) for Children and Families in Early ACCESS</dc:title>
  <dc:creator>Miller, Meghan</dc:creator>
  <cp:lastModifiedBy>Miller, Meghan</cp:lastModifiedBy>
  <cp:revision>1</cp:revision>
  <dcterms:modified xsi:type="dcterms:W3CDTF">2023-04-28T17:56:11Z</dcterms:modified>
</cp:coreProperties>
</file>