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Proxima Nova"/>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00D027-C399-400F-823F-AB3BEAC6ED23}">
  <a:tblStyle styleId="{4A00D027-C399-400F-823F-AB3BEAC6ED2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ProximaNova-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owaideainformation.org/wp-content/uploads/2020/06/Codes-and-Definitions-in-Early-ACCESS-ACHIEVE-508-checked-final-March-2024.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are engaging in </a:t>
            </a:r>
            <a:r>
              <a:rPr lang="en"/>
              <a:t>professional</a:t>
            </a:r>
            <a:r>
              <a:rPr lang="en"/>
              <a:t> learning which </a:t>
            </a:r>
            <a:r>
              <a:rPr lang="en"/>
              <a:t>addresses the Timely Provision of Early Intervention Services for Early ACCESS; presented by the Iowa Department of Education’s Early ACCESS State Coordinator, Dee Waddell.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e185d8371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e185d8371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When the early intervention service(s) are provided on the same date as the IFSP Meeting, the IFSP Team must ensure the IFSP is finalized; parents are fully informed of the services on the IFSP and have signed the Consent for Early ACCESS Services. Furthermore, the Session Log must </a:t>
            </a:r>
            <a:r>
              <a:rPr lang="en">
                <a:solidFill>
                  <a:schemeClr val="dk1"/>
                </a:solidFill>
              </a:rPr>
              <a:t>clearly</a:t>
            </a:r>
            <a:r>
              <a:rPr lang="en">
                <a:solidFill>
                  <a:schemeClr val="dk1"/>
                </a:solidFill>
              </a:rPr>
              <a:t> illustrate the service is provided after the IFSP Meeting has concluded. In this example of a service log, the documentation shows the Start Time is after the time of the Scheduled IFSP Meeting and a comment indicates the service(s) are provided after the IFSP was completed and a parent signed the Consent.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e185d8371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e185d8371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an early intervention service is provided more than 30 calendar days after the Consent of Early ACCESS Services, the ACHIEVE system will automatically require the service provider to indicate the Reason for Delay in First Delivery. As has been described, the ACHIEVE </a:t>
            </a:r>
            <a:r>
              <a:rPr lang="en"/>
              <a:t>system calculates the 30 calendar days based on the number of days from the date of the signed Consent for Early ACCESS Services to the Session Date entered on the Service Log Entry.</a:t>
            </a:r>
            <a:endParaRPr/>
          </a:p>
          <a:p>
            <a:pPr indent="0" lvl="0" marL="0" rtl="0" algn="l">
              <a:spcBef>
                <a:spcPts val="0"/>
              </a:spcBef>
              <a:spcAft>
                <a:spcPts val="0"/>
              </a:spcAft>
              <a:buNone/>
            </a:pPr>
            <a:r>
              <a:rPr lang="en"/>
              <a:t>Reasons for delay in the 1st delivery must be documented on the service log entry, which are:</a:t>
            </a:r>
            <a:endParaRPr/>
          </a:p>
          <a:p>
            <a:pPr indent="-298450" lvl="0" marL="457200" rtl="0" algn="l">
              <a:spcBef>
                <a:spcPts val="0"/>
              </a:spcBef>
              <a:spcAft>
                <a:spcPts val="0"/>
              </a:spcAft>
              <a:buSzPts val="1100"/>
              <a:buChar char="●"/>
            </a:pPr>
            <a:r>
              <a:rPr lang="en"/>
              <a:t>Family reason</a:t>
            </a:r>
            <a:endParaRPr/>
          </a:p>
          <a:p>
            <a:pPr indent="-298450" lvl="0" marL="457200" rtl="0" algn="l">
              <a:spcBef>
                <a:spcPts val="0"/>
              </a:spcBef>
              <a:spcAft>
                <a:spcPts val="0"/>
              </a:spcAft>
              <a:buSzPts val="1100"/>
              <a:buChar char="●"/>
            </a:pPr>
            <a:r>
              <a:rPr lang="en"/>
              <a:t>Agency reason, </a:t>
            </a:r>
            <a:endParaRPr/>
          </a:p>
          <a:p>
            <a:pPr indent="-298450" lvl="0" marL="457200" rtl="0" algn="l">
              <a:spcBef>
                <a:spcPts val="0"/>
              </a:spcBef>
              <a:spcAft>
                <a:spcPts val="0"/>
              </a:spcAft>
              <a:buSzPts val="1100"/>
              <a:buChar char="●"/>
            </a:pPr>
            <a:r>
              <a:rPr lang="en"/>
              <a:t>Public health emergency that is issued as a governor's emergency proclamation; or</a:t>
            </a:r>
            <a:endParaRPr/>
          </a:p>
          <a:p>
            <a:pPr indent="-298450" lvl="0" marL="457200" rtl="0" algn="l">
              <a:spcBef>
                <a:spcPts val="0"/>
              </a:spcBef>
              <a:spcAft>
                <a:spcPts val="0"/>
              </a:spcAft>
              <a:buSzPts val="1100"/>
              <a:buChar char="●"/>
            </a:pPr>
            <a:r>
              <a:rPr lang="en"/>
              <a:t>Other.</a:t>
            </a:r>
            <a:endParaRPr/>
          </a:p>
          <a:p>
            <a:pPr indent="-298450" lvl="1" marL="914400" rtl="0" algn="l">
              <a:spcBef>
                <a:spcPts val="0"/>
              </a:spcBef>
              <a:spcAft>
                <a:spcPts val="0"/>
              </a:spcAft>
              <a:buSzPts val="1100"/>
              <a:buChar char="○"/>
            </a:pPr>
            <a:r>
              <a:rPr lang="en"/>
              <a:t>Use “Other” only if the </a:t>
            </a:r>
            <a:r>
              <a:rPr lang="en"/>
              <a:t>circumstance</a:t>
            </a:r>
            <a:r>
              <a:rPr lang="en"/>
              <a:t> for the delay is not defined in the other reasons such as weather.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Additionally, the documentation in the family contact logs section of ACHIEVE, which was described previously, will </a:t>
            </a:r>
            <a:r>
              <a:rPr lang="en">
                <a:solidFill>
                  <a:schemeClr val="dk1"/>
                </a:solidFill>
              </a:rPr>
              <a:t>provide</a:t>
            </a:r>
            <a:r>
              <a:rPr lang="en"/>
              <a:t> the details of the efforts to schedule the first session and circumstances causing the delay.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refer to the resource, </a:t>
            </a:r>
            <a:r>
              <a:rPr b="1" lang="en" sz="1000" u="sng">
                <a:solidFill>
                  <a:srgbClr val="1155CC"/>
                </a:solidFill>
                <a:highlight>
                  <a:schemeClr val="lt1"/>
                </a:highlight>
                <a:latin typeface="Proxima Nova"/>
                <a:ea typeface="Proxima Nova"/>
                <a:cs typeface="Proxima Nova"/>
                <a:sym typeface="Proxima Nova"/>
                <a:hlinkClick r:id="rId2">
                  <a:extLst>
                    <a:ext uri="{A12FA001-AC4F-418D-AE19-62706E023703}">
                      <ahyp:hlinkClr val="tx"/>
                    </a:ext>
                  </a:extLst>
                </a:hlinkClick>
              </a:rPr>
              <a:t>Codes &amp; Definitions Used in the ACHIEVE System - Early Intervention</a:t>
            </a:r>
            <a:r>
              <a:rPr lang="en" sz="1000">
                <a:solidFill>
                  <a:schemeClr val="dk1"/>
                </a:solidFill>
                <a:latin typeface="Proxima Nova"/>
                <a:ea typeface="Proxima Nova"/>
                <a:cs typeface="Proxima Nova"/>
                <a:sym typeface="Proxima Nova"/>
              </a:rPr>
              <a:t>, in the i3 Ealry Intervetion Resources which defines the delay reasons.</a:t>
            </a:r>
            <a:endParaRPr sz="1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2b9f6c1d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e2b9f6c1d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a:t>
            </a:r>
            <a:r>
              <a:rPr lang="en"/>
              <a:t> </a:t>
            </a:r>
            <a:r>
              <a:rPr lang="en"/>
              <a:t>sections on the Service Log page in ACHIEVE</a:t>
            </a:r>
            <a:r>
              <a:rPr lang="en"/>
              <a:t> are used to </a:t>
            </a:r>
            <a:r>
              <a:rPr lang="en"/>
              <a:t>document the coaching components to support family or caregiver - child interactions and learning </a:t>
            </a:r>
            <a:r>
              <a:rPr lang="en"/>
              <a:t>include: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Comments: This section of the Service Log may be used to record information the family shares such as family events, upcoming appointments, and updates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Monitoring for Progress: The Monitoring for Progress section in ACHIEVE is structured to </a:t>
            </a:r>
            <a:r>
              <a:rPr lang="en"/>
              <a:t>record</a:t>
            </a:r>
            <a:r>
              <a:rPr lang="en"/>
              <a:t> qualitative and quantitative data on the progress towards </a:t>
            </a:r>
            <a:r>
              <a:rPr lang="en">
                <a:solidFill>
                  <a:schemeClr val="dk1"/>
                </a:solidFill>
              </a:rPr>
              <a:t>achieving child and family outcomes and priorities</a:t>
            </a:r>
            <a:r>
              <a:rPr lang="en"/>
              <a:t>. This section of the Service Log is used to record the </a:t>
            </a:r>
            <a:r>
              <a:rPr lang="en">
                <a:solidFill>
                  <a:schemeClr val="dk1"/>
                </a:solidFill>
              </a:rPr>
              <a:t>family’s reflections on “How is the plan working?”. This information may be gathered throughout the visit with families as they share concerns, challenges, and celebrations. Additionally, the providers document information and data on the progress towards achieving the Child and Family Outcomes identified in the IFSP.</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FGRBI Plan: </a:t>
            </a:r>
            <a:r>
              <a:rPr lang="en"/>
              <a:t>The FGRBI plan represents the Family 5Q or the 5 Questions used with the family or caregiver to identify learning priorities and embedded learning opportunities to practice during meaningful routines and activities throughout the day. The providers and families use the Family 5Q to determine what the family or caregiver wants to work on; who will do what during routines; how to organize the environment; how, when, and where strategies will be used; and how will the the family or caregiver know the plan is working.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0e0eaeb0d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0e0eaeb0d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Early ACCESS service providers can generate a Family Intervention Plan as a</a:t>
            </a:r>
            <a:r>
              <a:rPr lang="en">
                <a:solidFill>
                  <a:schemeClr val="dk1"/>
                </a:solidFill>
              </a:rPr>
              <a:t> summary of the conversations, interventions, and outcomes from the visit with the family and child. To b</a:t>
            </a:r>
            <a:r>
              <a:rPr lang="en"/>
              <a:t>ring it all together, the</a:t>
            </a:r>
            <a:r>
              <a:rPr lang="en">
                <a:solidFill>
                  <a:schemeClr val="dk1"/>
                </a:solidFill>
              </a:rPr>
              <a:t> </a:t>
            </a:r>
            <a:r>
              <a:rPr lang="en"/>
              <a:t>Service Log Entry transforms into the </a:t>
            </a:r>
            <a:r>
              <a:rPr lang="en">
                <a:solidFill>
                  <a:schemeClr val="dk1"/>
                </a:solidFill>
              </a:rPr>
              <a:t>Family Intervention Plan! The Family Intervention Plan includes many of the components of the Service Log. Additionally, once information is entered into the FGRBI section of the Service Log, which will auto populate into the Family Intervention Plan; the IFSP Team will be able to share the Plan with the families through the ACHIEVE Family Portal. However, the FGRBI section must have at least one of the 5 questions completed to generate and print the Family Intervention Plan in ACHIEVE. After the Family Intervention Plan is opened using the print button, it becomes available on the ACHIEVE Documentation page under the Documents heading.</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more information on generating the</a:t>
            </a:r>
            <a:r>
              <a:rPr lang="en">
                <a:solidFill>
                  <a:schemeClr val="dk1"/>
                </a:solidFill>
              </a:rPr>
              <a:t> Family Intervention Plan</a:t>
            </a:r>
            <a:r>
              <a:rPr lang="en"/>
              <a:t>, please refer to the </a:t>
            </a:r>
            <a:r>
              <a:rPr lang="en">
                <a:solidFill>
                  <a:schemeClr val="dk1"/>
                </a:solidFill>
              </a:rPr>
              <a:t>ACHIEVE </a:t>
            </a:r>
            <a:r>
              <a:rPr lang="en"/>
              <a:t>Early ACCESS User Guide.</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e185d8371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e185d8371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As</a:t>
            </a:r>
            <a:r>
              <a:rPr lang="en">
                <a:solidFill>
                  <a:schemeClr val="dk1"/>
                </a:solidFill>
              </a:rPr>
              <a:t> a component of Iowa’s System of General Supervision,</a:t>
            </a:r>
            <a:r>
              <a:rPr lang="en"/>
              <a:t> Early ACCESS annually analyzes and reports the results of the Timely Provision of Early Intervention Services in the Annual Performance Report (or APR) for Indicator C1. This is a compliance indicator which means 100% of infants and toddlers must receive early intervention services within 30 calendar days. Again, the data used to report compliance for this Indicator is calculated from the date the Consent for Early ACCESS services is obtained to the date the first Service Log Entry is entered in ACHIEVE.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Thus, if there is not a Service Log entered within 30 calendar days from the Consent for Early ACCESS Services, the provision of the service is reported as untimely and not in compliance with requirements. Every service provide </a:t>
            </a:r>
            <a:r>
              <a:rPr lang="en"/>
              <a:t>must account for untimely </a:t>
            </a:r>
            <a:r>
              <a:rPr lang="en"/>
              <a:t>provision of early intervention services</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reported Reason for Delay in First Service is also </a:t>
            </a:r>
            <a:r>
              <a:rPr lang="en"/>
              <a:t>reviewed and considered as part of the reason for delay</a:t>
            </a:r>
            <a:r>
              <a:rPr lang="en"/>
              <a:t>. While the agency must address circumstances in which services are untimely, </a:t>
            </a:r>
            <a:r>
              <a:rPr b="1" lang="en"/>
              <a:t>Family </a:t>
            </a:r>
            <a:r>
              <a:rPr lang="en"/>
              <a:t>reasons for a delay are reported as </a:t>
            </a:r>
            <a:r>
              <a:rPr lang="en"/>
              <a:t>exceptional</a:t>
            </a:r>
            <a:r>
              <a:rPr lang="en"/>
              <a:t> circumstances. </a:t>
            </a:r>
            <a:r>
              <a:rPr lang="en">
                <a:solidFill>
                  <a:schemeClr val="dk1"/>
                </a:solidFill>
              </a:rPr>
              <a:t>The child’s Family Contact Logs must include the details which support the reason for the delay.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72d61d32d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72d61d32d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resources for completing the IFSP and provision of early intervention services are provided in the  i3 early intervention procedures as well as early intervention practices linked on this 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72d61d32d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72d61d32d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some time to reflect on the </a:t>
            </a:r>
            <a:r>
              <a:rPr lang="en"/>
              <a:t>information</a:t>
            </a:r>
            <a:r>
              <a:rPr lang="en"/>
              <a:t> presented. Do a quick knowledge check by </a:t>
            </a:r>
            <a:r>
              <a:rPr lang="en"/>
              <a:t>completing</a:t>
            </a:r>
            <a:r>
              <a:rPr lang="en"/>
              <a:t> the Self-Assessment about </a:t>
            </a:r>
            <a:r>
              <a:rPr b="1" lang="en"/>
              <a:t>Early Intervention Services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72d61d32d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72d61d32d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Do a quick knowledge check by completing </a:t>
            </a:r>
            <a:r>
              <a:rPr lang="en">
                <a:solidFill>
                  <a:schemeClr val="dk1"/>
                </a:solidFill>
              </a:rPr>
              <a:t>the Self-Assessment about </a:t>
            </a:r>
            <a:r>
              <a:rPr b="1" lang="en">
                <a:solidFill>
                  <a:schemeClr val="dk1"/>
                </a:solidFill>
              </a:rPr>
              <a:t>Timely Provision of Early Intervention Services!</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497415c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e497415c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72d61d32d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72d61d32d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a:t>
            </a:r>
            <a:r>
              <a:rPr lang="en">
                <a:solidFill>
                  <a:schemeClr val="dk1"/>
                </a:solidFill>
              </a:rPr>
              <a:t>heck your learning about </a:t>
            </a:r>
            <a:r>
              <a:rPr b="1" lang="en">
                <a:solidFill>
                  <a:schemeClr val="dk1"/>
                </a:solidFill>
              </a:rPr>
              <a:t>Early Intervention Services</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718cf748cf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718cf748c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target audience of this </a:t>
            </a:r>
            <a:r>
              <a:rPr lang="en">
                <a:solidFill>
                  <a:schemeClr val="dk1"/>
                </a:solidFill>
              </a:rPr>
              <a:t>presentation</a:t>
            </a:r>
            <a:r>
              <a:rPr lang="en">
                <a:solidFill>
                  <a:schemeClr val="dk1"/>
                </a:solidFill>
              </a:rPr>
              <a:t> is for Early ACCESS leadership, Early ACCESS service coordinators and providers.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During this presentation, participants will able to describe Early ACCESS procedures for </a:t>
            </a:r>
            <a:r>
              <a:rPr lang="en">
                <a:solidFill>
                  <a:schemeClr val="dk1"/>
                </a:solidFill>
              </a:rPr>
              <a:t>implementing and documenting</a:t>
            </a:r>
            <a:r>
              <a:rPr lang="en">
                <a:solidFill>
                  <a:schemeClr val="dk1"/>
                </a:solidFill>
              </a:rPr>
              <a:t> the timely provision of early interventions services; Understand the need to enter a service log to document the provision of the first early intervention service; Adequately document delays in the provision of any early intervention service; And provide complete and accurate data for Iowa’s Early ACCESS annual performance report of the timely provision of services. Referred to as APR indicator C 1.</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72d61d32d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72d61d32d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Check your learning about </a:t>
            </a:r>
            <a:r>
              <a:rPr b="1" lang="en">
                <a:solidFill>
                  <a:schemeClr val="dk1"/>
                </a:solidFill>
              </a:rPr>
              <a:t>Timely Provision of Early Intervention Services!</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72d61d32d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72d61d32d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you prepare to conclude this professional learning, please record </a:t>
            </a:r>
            <a:endParaRPr/>
          </a:p>
          <a:p>
            <a:pPr indent="0" lvl="0" marL="0" rtl="0" algn="l">
              <a:spcBef>
                <a:spcPts val="0"/>
              </a:spcBef>
              <a:spcAft>
                <a:spcPts val="0"/>
              </a:spcAft>
              <a:buNone/>
            </a:pPr>
            <a:r>
              <a:rPr lang="en"/>
              <a:t>3, Things Learned or Recalled Learning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Interesting Ideas to Share with Others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Thing that Surprised You!</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2d61d32d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72d61d32d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your participation in the professional learning about Early ACCESS and timely provision of early </a:t>
            </a:r>
            <a:r>
              <a:rPr lang="en"/>
              <a:t>intervention</a:t>
            </a:r>
            <a:r>
              <a:rPr lang="en"/>
              <a:t> services.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718cf748cf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718cf748cf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Iowa </a:t>
            </a:r>
            <a:r>
              <a:rPr lang="en">
                <a:solidFill>
                  <a:schemeClr val="dk1"/>
                </a:solidFill>
              </a:rPr>
              <a:t>IDEA </a:t>
            </a:r>
            <a:r>
              <a:rPr lang="en"/>
              <a:t>Information website (referred to as i3) </a:t>
            </a:r>
            <a:r>
              <a:rPr lang="en"/>
              <a:t>establishes</a:t>
            </a:r>
            <a:r>
              <a:rPr lang="en"/>
              <a:t> procedures to implement </a:t>
            </a:r>
            <a:r>
              <a:rPr lang="en"/>
              <a:t>the </a:t>
            </a:r>
            <a:r>
              <a:rPr lang="en">
                <a:solidFill>
                  <a:schemeClr val="dk1"/>
                </a:solidFill>
              </a:rPr>
              <a:t>Individuals with Disabilities Education Act (</a:t>
            </a:r>
            <a:r>
              <a:rPr lang="en"/>
              <a:t>IDEA) Part C </a:t>
            </a:r>
            <a:r>
              <a:rPr lang="en"/>
              <a:t>and Early ACCESS Administrative Code </a:t>
            </a:r>
            <a:r>
              <a:rPr lang="en"/>
              <a:t>for developing and </a:t>
            </a:r>
            <a:r>
              <a:rPr lang="en"/>
              <a:t>implementing</a:t>
            </a:r>
            <a:r>
              <a:rPr lang="en"/>
              <a:t> an </a:t>
            </a:r>
            <a:r>
              <a:rPr lang="en"/>
              <a:t>Individualized</a:t>
            </a:r>
            <a:r>
              <a:rPr lang="en"/>
              <a:t> Family Service Plan (IFSP). </a:t>
            </a:r>
            <a:r>
              <a:rPr lang="en"/>
              <a:t>The Content of an IFSP includes the requirements for the IFSP Team, including the family, to select early intervention services which are designed to meet the developmental needs of the child and the needs of the family to assist in their child’s development. In Iowa, early intervention services are provided by qualified personnel defined by the </a:t>
            </a:r>
            <a:r>
              <a:rPr lang="en"/>
              <a:t>appropriate</a:t>
            </a:r>
            <a:r>
              <a:rPr lang="en"/>
              <a:t> licensing bureau or division. The early intervention services are provided in Natural Environments which are settings that are typical for same-aged infants or toddlers without disabilities to the maximum extent appropriate as determined by the IFSP Team. Additionally, service coordination is the only </a:t>
            </a:r>
            <a:r>
              <a:rPr lang="en"/>
              <a:t>early</a:t>
            </a:r>
            <a:r>
              <a:rPr lang="en"/>
              <a:t> intervention service which is required to be provided for every family in Early ACCESS.</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e185d8371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e185d8371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the IFSP meeting, the IFSP is developed by the IFSP team. The members of the IFSP Team must discuss services which may be needed to meet the child’s unique needs and </a:t>
            </a:r>
            <a:r>
              <a:rPr lang="en"/>
              <a:t>enhance</a:t>
            </a:r>
            <a:r>
              <a:rPr lang="en"/>
              <a:t> the family’s </a:t>
            </a:r>
            <a:r>
              <a:rPr lang="en"/>
              <a:t>capacity</a:t>
            </a:r>
            <a:r>
              <a:rPr lang="en"/>
              <a:t> to meet </a:t>
            </a:r>
            <a:r>
              <a:rPr lang="en"/>
              <a:t>their</a:t>
            </a:r>
            <a:r>
              <a:rPr lang="en"/>
              <a:t> child’s development. </a:t>
            </a:r>
            <a:r>
              <a:rPr lang="en"/>
              <a:t>Th</a:t>
            </a:r>
            <a:r>
              <a:rPr lang="en"/>
              <a:t>e contents of the IFSP must be explained to parents so they are fully aware of and informed of all the information relevant to their child and the IFSP. Parents must understand and agree to the activities on the IFSP, </a:t>
            </a:r>
            <a:r>
              <a:rPr lang="en"/>
              <a:t>which</a:t>
            </a:r>
            <a:r>
              <a:rPr lang="en"/>
              <a:t> includes child and family </a:t>
            </a:r>
            <a:r>
              <a:rPr lang="en"/>
              <a:t>outcomes</a:t>
            </a:r>
            <a:r>
              <a:rPr lang="en"/>
              <a:t> and early intervention services. The Early ACCESS procedural safeguards for parents of children, ages birth to three, provide parents the right to </a:t>
            </a:r>
            <a:r>
              <a:rPr lang="en"/>
              <a:t>consent, decline or withdraw their consent to any or all early intervention services. </a:t>
            </a:r>
            <a:r>
              <a:rPr lang="en"/>
              <a:t>Thus, it is required to obtain written, signed Consent for Early ACCESS Services from the parent prior to the initial provision of any early intervention service described on the IFSP.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While parents may tell the service providers they want to start the early intervention services,</a:t>
            </a:r>
            <a:r>
              <a:rPr lang="en">
                <a:solidFill>
                  <a:schemeClr val="dk1"/>
                </a:solidFill>
              </a:rPr>
              <a:t> it is required to obtain written, signed Consent for Early ACCESS Services prior to the initial provision of early intervention services described on the IFSP.</a:t>
            </a:r>
            <a:r>
              <a:rPr lang="en">
                <a:solidFill>
                  <a:schemeClr val="dk1"/>
                </a:solidFill>
              </a:rPr>
              <a:t> For example, at the conclusion of an IFSP meeting the parents say they will sign the consent and return it the Service Coordinator next week. Until the consent is received and documented in ACHIEVE, an Early ACCESS provider may not provide the first service to the family and child.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Go to i3 Procedures to learn more about the requirements of Parent Consent.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e185d8371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e185d8371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ACHIEVE, the Consent for Early ACCESS Services contains the components of the Informed Consent required when obtaining written parental consent. A parent acknowledges the child is eligible for Early ACCESS and the services described in the IFSP. They provide consent or decline any or all of the early intervention services listed on the IFSP and document their written consent by signing and dating the Consent for Early ACCESS Services. Any early intervention service added to subsequent IFSPs must follow the same procedure required to obtain parent’s </a:t>
            </a:r>
            <a:r>
              <a:rPr lang="en"/>
              <a:t>written</a:t>
            </a:r>
            <a:r>
              <a:rPr lang="en"/>
              <a:t> Consent for Early ACCESS Services.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e185d8371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e185d8371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i3 Procedures for Early ACCESS provides information on the requirements of Timely Provision of Early Intervention Services. In relationship to the timely provision of services </a:t>
            </a:r>
            <a:r>
              <a:rPr lang="en"/>
              <a:t>following</a:t>
            </a:r>
            <a:r>
              <a:rPr lang="en"/>
              <a:t> parental consent</a:t>
            </a:r>
            <a:r>
              <a:rPr lang="en"/>
              <a:t>, the IFSP must be implemented as written and agreed upon by the IFSP Team. Early ACCESS is provided year-round; thus, early </a:t>
            </a:r>
            <a:r>
              <a:rPr lang="en"/>
              <a:t>intervention services must be initiated as soon as possible to meet the needs of the children and families.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After the IFSP Team obtains written, signed Consent for Early ACCESS Services, they begin providing early intervention services described on the IFSP.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718cf748cf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718cf748cf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a:t>
            </a:r>
            <a:r>
              <a:rPr b="1" i="1" lang="en"/>
              <a:t>As Soon As Possible</a:t>
            </a:r>
            <a:r>
              <a:rPr lang="en"/>
              <a:t> is not defined in the IDEA regulations, Iowa’s </a:t>
            </a:r>
            <a:r>
              <a:rPr lang="en"/>
              <a:t>system</a:t>
            </a:r>
            <a:r>
              <a:rPr lang="en"/>
              <a:t> of early intervention has defined the timely provision of early intervention services as initiating the service(s) within 30 calendar days from the Consent for Early ACCESS Services. </a:t>
            </a:r>
            <a:r>
              <a:rPr lang="en"/>
              <a:t>The 30 calendar day timeline applies</a:t>
            </a:r>
            <a:r>
              <a:rPr lang="en"/>
              <a:t> to each of the early intervention services </a:t>
            </a:r>
            <a:r>
              <a:rPr lang="en"/>
              <a:t>on the Initial IFSP</a:t>
            </a:r>
            <a:r>
              <a:rPr lang="en"/>
              <a:t> agreed upon by the parents consent as well as new services added to an IFSP during </a:t>
            </a:r>
            <a:r>
              <a:rPr lang="en"/>
              <a:t>subsequent IFSP</a:t>
            </a:r>
            <a:r>
              <a:rPr lang="en"/>
              <a:t> Meetings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t>
            </a:r>
            <a:r>
              <a:rPr lang="en"/>
              <a:t>imely</a:t>
            </a:r>
            <a:r>
              <a:rPr lang="en"/>
              <a:t> provision of early intervention services is </a:t>
            </a:r>
            <a:r>
              <a:rPr lang="en"/>
              <a:t>calculated</a:t>
            </a:r>
            <a:r>
              <a:rPr lang="en"/>
              <a:t> from the Date of the Signed Consent for Early ACCESS Services to the Date of the First Service Log documenting when the first service was completed.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Total # of days must be equal to or less than 30 calendar days. If the number of days </a:t>
            </a:r>
            <a:r>
              <a:rPr lang="en"/>
              <a:t>is</a:t>
            </a:r>
            <a:r>
              <a:rPr lang="en"/>
              <a:t> 31 or more days, then the service has not been provided in a timely manner.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185d8371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e185d8371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communicating with families to schedule the </a:t>
            </a:r>
            <a:r>
              <a:rPr lang="en"/>
              <a:t>first early intervention service, the team must use the Family Contact Logs section of ACHIEVE to document reasonable effort to provide the first service. The Family Contact Logs include the contacts and details of the communication in the comments field. This </a:t>
            </a:r>
            <a:r>
              <a:rPr lang="en"/>
              <a:t>documentation will provide information regarding the circumstances for scheduling the first early intervention session. If a service or services are not provided within 30 days, the Family Contact Logs provide information regarding the reason for untimely provision of a service. </a:t>
            </a:r>
            <a:r>
              <a:rPr lang="en"/>
              <a:t>Therefore</a:t>
            </a:r>
            <a:r>
              <a:rPr lang="en"/>
              <a:t>, the Early ACCESS service provider must </a:t>
            </a:r>
            <a:r>
              <a:rPr lang="en"/>
              <a:t>document attempts to schedule the first service and</a:t>
            </a:r>
            <a:r>
              <a:rPr lang="en"/>
              <a:t> details such as the reason the first </a:t>
            </a:r>
            <a:r>
              <a:rPr lang="en"/>
              <a:t>appointment</a:t>
            </a:r>
            <a:r>
              <a:rPr lang="en"/>
              <a:t> is canceled, missed, no response to scheduled visits, weather delays, illnesses, as well as provider conflicts and reasons.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example provided shows the </a:t>
            </a:r>
            <a:r>
              <a:rPr lang="en"/>
              <a:t>Family</a:t>
            </a:r>
            <a:r>
              <a:rPr lang="en"/>
              <a:t> Contact Logs with </a:t>
            </a:r>
            <a:r>
              <a:rPr lang="en"/>
              <a:t>three</a:t>
            </a:r>
            <a:r>
              <a:rPr lang="en"/>
              <a:t> attempts to </a:t>
            </a:r>
            <a:r>
              <a:rPr lang="en"/>
              <a:t>schedule</a:t>
            </a:r>
            <a:r>
              <a:rPr lang="en"/>
              <a:t> the first home visit to provide an early intervention service. From the entries, one session was canceled due to weather and two sessions were cancelled due to family </a:t>
            </a:r>
            <a:r>
              <a:rPr lang="en"/>
              <a:t>circumstances</a:t>
            </a:r>
            <a:r>
              <a:rPr lang="en"/>
              <a:t>. The </a:t>
            </a:r>
            <a:r>
              <a:rPr lang="en"/>
              <a:t>documentation provides a record of </a:t>
            </a:r>
            <a:r>
              <a:rPr lang="en"/>
              <a:t>reasonable effort </a:t>
            </a:r>
            <a:r>
              <a:rPr lang="en"/>
              <a:t>to provide the first early intervention service.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e185d83718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e185d8371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an early intervention service is provided, the details of the session are recorded using the service log in the ACHIEVE system. The first section of the Service Log consists of documentation of the service provided during a visit to meet the child and family’s needs. </a:t>
            </a:r>
            <a:r>
              <a:rPr lang="en"/>
              <a:t>The </a:t>
            </a:r>
            <a:r>
              <a:rPr lang="en"/>
              <a:t>information recorded in the Service Log is used as part of the data collection to calculate the timely </a:t>
            </a:r>
            <a:r>
              <a:rPr lang="en"/>
              <a:t>provision</a:t>
            </a:r>
            <a:r>
              <a:rPr lang="en"/>
              <a:t> of the first session for each early </a:t>
            </a:r>
            <a:r>
              <a:rPr lang="en"/>
              <a:t>intervention</a:t>
            </a:r>
            <a:r>
              <a:rPr lang="en"/>
              <a:t> service.  Therefore, each service provider is required to Add a New Log Entry to document the provision of an early intervention service.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service provider must generate a Service Log by clicking the Add New Log Entry in ACHIEVE. This will open a Service Log, where the Service Provider will complete at least the </a:t>
            </a:r>
            <a:r>
              <a:rPr lang="en"/>
              <a:t>following</a:t>
            </a:r>
            <a:r>
              <a:rPr lang="en"/>
              <a:t> fields:</a:t>
            </a:r>
            <a:endParaRPr/>
          </a:p>
          <a:p>
            <a:pPr indent="-298450" lvl="0" marL="457200" rtl="0" algn="l">
              <a:spcBef>
                <a:spcPts val="0"/>
              </a:spcBef>
              <a:spcAft>
                <a:spcPts val="0"/>
              </a:spcAft>
              <a:buSzPts val="1100"/>
              <a:buChar char="●"/>
            </a:pPr>
            <a:r>
              <a:rPr lang="en"/>
              <a:t>E</a:t>
            </a:r>
            <a:r>
              <a:rPr lang="en"/>
              <a:t>nsure the Session Date is</a:t>
            </a:r>
            <a:r>
              <a:rPr lang="en"/>
              <a:t> the date of the session. Please note when a new log entry is opened, the Session Date automatically populates with the current date so you may need to edit the date to the date of the session.</a:t>
            </a:r>
            <a:endParaRPr/>
          </a:p>
          <a:p>
            <a:pPr indent="-298450" lvl="0" marL="457200" rtl="0" algn="l">
              <a:spcBef>
                <a:spcPts val="0"/>
              </a:spcBef>
              <a:spcAft>
                <a:spcPts val="0"/>
              </a:spcAft>
              <a:buSzPts val="1100"/>
              <a:buChar char="●"/>
            </a:pPr>
            <a:r>
              <a:rPr lang="en"/>
              <a:t>Add the service being provided.</a:t>
            </a:r>
            <a:endParaRPr/>
          </a:p>
          <a:p>
            <a:pPr indent="-298450" lvl="0" marL="457200" rtl="0" algn="l">
              <a:spcBef>
                <a:spcPts val="0"/>
              </a:spcBef>
              <a:spcAft>
                <a:spcPts val="0"/>
              </a:spcAft>
              <a:buSzPts val="1100"/>
              <a:buChar char="●"/>
            </a:pPr>
            <a:r>
              <a:rPr lang="en"/>
              <a:t>Record the start time and end time.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After clicking save, ensure all the information is entered correctly in the service log. When a session involves the first delivery of one or more services, it is not adequate for ONE service provider to enter one Log Entry for ALL service providers. This does not provide the documentation necessary to demonstrate the first delivery for each of the early intervention services.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p:nvPr/>
        </p:nvSpPr>
        <p:spPr>
          <a:xfrm>
            <a:off x="0" y="1188725"/>
            <a:ext cx="9144000" cy="4004100"/>
          </a:xfrm>
          <a:prstGeom prst="rect">
            <a:avLst/>
          </a:prstGeom>
          <a:solidFill>
            <a:srgbClr val="A8B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type="ctrTitle"/>
          </p:nvPr>
        </p:nvSpPr>
        <p:spPr>
          <a:xfrm>
            <a:off x="311704" y="18113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263F8C"/>
              </a:buClr>
              <a:buSzPts val="5200"/>
              <a:buNone/>
              <a:defRPr b="1" sz="5200">
                <a:solidFill>
                  <a:srgbClr val="263F8C"/>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2"/>
          <p:cNvSpPr txBox="1"/>
          <p:nvPr>
            <p:ph idx="1" type="subTitle"/>
          </p:nvPr>
        </p:nvSpPr>
        <p:spPr>
          <a:xfrm>
            <a:off x="311696" y="39009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2800"/>
              <a:buNone/>
              <a:defRPr sz="2800">
                <a:solidFill>
                  <a:srgbClr val="000000"/>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4" name="Google Shape;14;p2"/>
          <p:cNvGrpSpPr/>
          <p:nvPr/>
        </p:nvGrpSpPr>
        <p:grpSpPr>
          <a:xfrm>
            <a:off x="3672596" y="1673925"/>
            <a:ext cx="1798800" cy="100500"/>
            <a:chOff x="3672600" y="1292925"/>
            <a:chExt cx="1798800" cy="100500"/>
          </a:xfrm>
        </p:grpSpPr>
        <p:sp>
          <p:nvSpPr>
            <p:cNvPr id="15" name="Google Shape;15;p2"/>
            <p:cNvSpPr/>
            <p:nvPr/>
          </p:nvSpPr>
          <p:spPr>
            <a:xfrm>
              <a:off x="4572000" y="1292925"/>
              <a:ext cx="899400" cy="100500"/>
            </a:xfrm>
            <a:prstGeom prst="rect">
              <a:avLst/>
            </a:prstGeom>
            <a:solidFill>
              <a:srgbClr val="F0B3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16" name="Google Shape;16;p2"/>
            <p:cNvSpPr/>
            <p:nvPr/>
          </p:nvSpPr>
          <p:spPr>
            <a:xfrm>
              <a:off x="3672600" y="1292925"/>
              <a:ext cx="899400" cy="100500"/>
            </a:xfrm>
            <a:prstGeom prst="rect">
              <a:avLst/>
            </a:prstGeom>
            <a:solidFill>
              <a:srgbClr val="9B22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grpSp>
      <p:sp>
        <p:nvSpPr>
          <p:cNvPr id="17" name="Google Shape;17;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2"/>
          <p:cNvPicPr preferRelativeResize="0"/>
          <p:nvPr/>
        </p:nvPicPr>
        <p:blipFill>
          <a:blip r:embed="rId2">
            <a:alphaModFix/>
          </a:blip>
          <a:stretch>
            <a:fillRect/>
          </a:stretch>
        </p:blipFill>
        <p:spPr>
          <a:xfrm>
            <a:off x="66325" y="59925"/>
            <a:ext cx="1147268" cy="792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1"/>
          <p:cNvSpPr txBox="1"/>
          <p:nvPr>
            <p:ph type="title"/>
          </p:nvPr>
        </p:nvSpPr>
        <p:spPr>
          <a:xfrm>
            <a:off x="265500" y="17665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6" name="Google Shape;86;p11"/>
          <p:cNvSpPr txBox="1"/>
          <p:nvPr>
            <p:ph idx="1" type="subTitle"/>
          </p:nvPr>
        </p:nvSpPr>
        <p:spPr>
          <a:xfrm>
            <a:off x="265500" y="33364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7" name="Google Shape;87;p1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grpSp>
        <p:nvGrpSpPr>
          <p:cNvPr id="88" name="Google Shape;88;p11"/>
          <p:cNvGrpSpPr/>
          <p:nvPr/>
        </p:nvGrpSpPr>
        <p:grpSpPr>
          <a:xfrm>
            <a:off x="959050" y="416300"/>
            <a:ext cx="2658100" cy="100500"/>
            <a:chOff x="412900" y="344525"/>
            <a:chExt cx="2658100" cy="100500"/>
          </a:xfrm>
        </p:grpSpPr>
        <p:sp>
          <p:nvSpPr>
            <p:cNvPr id="89" name="Google Shape;89;p11"/>
            <p:cNvSpPr/>
            <p:nvPr/>
          </p:nvSpPr>
          <p:spPr>
            <a:xfrm>
              <a:off x="2171600" y="344525"/>
              <a:ext cx="899400" cy="100500"/>
            </a:xfrm>
            <a:prstGeom prst="rect">
              <a:avLst/>
            </a:prstGeom>
            <a:solidFill>
              <a:srgbClr val="F0B3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90" name="Google Shape;90;p11"/>
            <p:cNvSpPr/>
            <p:nvPr/>
          </p:nvSpPr>
          <p:spPr>
            <a:xfrm>
              <a:off x="1272200" y="344525"/>
              <a:ext cx="899400" cy="100500"/>
            </a:xfrm>
            <a:prstGeom prst="rect">
              <a:avLst/>
            </a:prstGeom>
            <a:solidFill>
              <a:srgbClr val="9B22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91" name="Google Shape;91;p11"/>
            <p:cNvSpPr/>
            <p:nvPr/>
          </p:nvSpPr>
          <p:spPr>
            <a:xfrm>
              <a:off x="412900" y="344525"/>
              <a:ext cx="899400" cy="100500"/>
            </a:xfrm>
            <a:prstGeom prst="rect">
              <a:avLst/>
            </a:prstGeom>
            <a:solidFill>
              <a:srgbClr val="A8B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grpSp>
      <p:sp>
        <p:nvSpPr>
          <p:cNvPr id="92" name="Google Shape;92;p11"/>
          <p:cNvSpPr txBox="1"/>
          <p:nvPr>
            <p:ph idx="12" type="sldNum"/>
          </p:nvPr>
        </p:nvSpPr>
        <p:spPr>
          <a:xfrm>
            <a:off x="6686825" y="4663225"/>
            <a:ext cx="2334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9pPr>
          </a:lstStyle>
          <a:p>
            <a:pPr indent="0" lvl="0" marL="0" rtl="0" algn="r">
              <a:spcBef>
                <a:spcPts val="0"/>
              </a:spcBef>
              <a:spcAft>
                <a:spcPts val="0"/>
              </a:spcAft>
              <a:buNone/>
            </a:pPr>
            <a:r>
              <a:rPr lang="en"/>
              <a:t>ACHIEVE  </a:t>
            </a:r>
            <a:r>
              <a:rPr lang="en">
                <a:solidFill>
                  <a:srgbClr val="A8BADB"/>
                </a:solidFill>
              </a:rPr>
              <a:t>|</a:t>
            </a:r>
            <a:r>
              <a:rPr lang="en"/>
              <a:t>  Iowa IDEA</a:t>
            </a:r>
            <a:r>
              <a:rPr b="0" lang="en">
                <a:solidFill>
                  <a:srgbClr val="000000"/>
                </a:solidFill>
              </a:rPr>
              <a:t>    </a:t>
            </a:r>
            <a:fld id="{00000000-1234-1234-1234-123412341234}" type="slidenum">
              <a:rPr b="0" lang="en">
                <a:solidFill>
                  <a:srgbClr val="000000"/>
                </a:solidFill>
              </a:rPr>
              <a:t>‹#›</a:t>
            </a:fld>
            <a:endParaRPr b="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3" name="Shape 93"/>
        <p:cNvGrpSpPr/>
        <p:nvPr/>
      </p:nvGrpSpPr>
      <p:grpSpPr>
        <a:xfrm>
          <a:off x="0" y="0"/>
          <a:ext cx="0" cy="0"/>
          <a:chOff x="0" y="0"/>
          <a:chExt cx="0" cy="0"/>
        </a:xfrm>
      </p:grpSpPr>
      <p:sp>
        <p:nvSpPr>
          <p:cNvPr id="94" name="Google Shape;94;p12"/>
          <p:cNvSpPr/>
          <p:nvPr/>
        </p:nvSpPr>
        <p:spPr>
          <a:xfrm>
            <a:off x="-6150" y="4154375"/>
            <a:ext cx="9156300" cy="1023600"/>
          </a:xfrm>
          <a:prstGeom prst="rect">
            <a:avLst/>
          </a:prstGeom>
          <a:solidFill>
            <a:srgbClr val="A8B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2"/>
          <p:cNvSpPr txBox="1"/>
          <p:nvPr>
            <p:ph idx="1" type="body"/>
          </p:nvPr>
        </p:nvSpPr>
        <p:spPr>
          <a:xfrm>
            <a:off x="1572600" y="4154375"/>
            <a:ext cx="5998800" cy="6051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None/>
              <a:defRPr/>
            </a:lvl1pPr>
          </a:lstStyle>
          <a:p/>
        </p:txBody>
      </p:sp>
      <p:sp>
        <p:nvSpPr>
          <p:cNvPr id="96" name="Google Shape;96;p12"/>
          <p:cNvSpPr txBox="1"/>
          <p:nvPr>
            <p:ph idx="12" type="sldNum"/>
          </p:nvPr>
        </p:nvSpPr>
        <p:spPr>
          <a:xfrm>
            <a:off x="6686825" y="4663225"/>
            <a:ext cx="2334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9pPr>
          </a:lstStyle>
          <a:p>
            <a:pPr indent="0" lvl="0" marL="0" rtl="0" algn="r">
              <a:spcBef>
                <a:spcPts val="0"/>
              </a:spcBef>
              <a:spcAft>
                <a:spcPts val="0"/>
              </a:spcAft>
              <a:buNone/>
            </a:pPr>
            <a:r>
              <a:rPr lang="en"/>
              <a:t>ACHIEVE  </a:t>
            </a:r>
            <a:r>
              <a:rPr lang="en">
                <a:solidFill>
                  <a:schemeClr val="lt1"/>
                </a:solidFill>
              </a:rPr>
              <a:t>|</a:t>
            </a:r>
            <a:r>
              <a:rPr lang="en"/>
              <a:t>  Iowa IDEA</a:t>
            </a:r>
            <a:r>
              <a:rPr b="0" lang="en">
                <a:solidFill>
                  <a:srgbClr val="000000"/>
                </a:solidFill>
              </a:rPr>
              <a:t>    </a:t>
            </a:r>
            <a:fld id="{00000000-1234-1234-1234-123412341234}" type="slidenum">
              <a:rPr b="0" lang="en">
                <a:solidFill>
                  <a:srgbClr val="000000"/>
                </a:solidFill>
              </a:rPr>
              <a:t>‹#›</a:t>
            </a:fld>
            <a:endParaRPr b="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1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9" name="Google Shape;99;p1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0" name="Google Shape;100;p13"/>
          <p:cNvSpPr txBox="1"/>
          <p:nvPr>
            <p:ph idx="12" type="sldNum"/>
          </p:nvPr>
        </p:nvSpPr>
        <p:spPr>
          <a:xfrm>
            <a:off x="6686825" y="4663225"/>
            <a:ext cx="2334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9pPr>
          </a:lstStyle>
          <a:p>
            <a:pPr indent="0" lvl="0" marL="0" rtl="0" algn="r">
              <a:spcBef>
                <a:spcPts val="0"/>
              </a:spcBef>
              <a:spcAft>
                <a:spcPts val="0"/>
              </a:spcAft>
              <a:buNone/>
            </a:pPr>
            <a:r>
              <a:rPr lang="en"/>
              <a:t>ACHIEVE  </a:t>
            </a:r>
            <a:r>
              <a:rPr lang="en">
                <a:solidFill>
                  <a:srgbClr val="A8BADB"/>
                </a:solidFill>
              </a:rPr>
              <a:t>|</a:t>
            </a:r>
            <a:r>
              <a:rPr lang="en"/>
              <a:t>  Iowa IDEA</a:t>
            </a:r>
            <a:r>
              <a:rPr b="0" lang="en">
                <a:solidFill>
                  <a:srgbClr val="000000"/>
                </a:solidFill>
              </a:rPr>
              <a:t>    </a:t>
            </a:r>
            <a:fld id="{00000000-1234-1234-1234-123412341234}" type="slidenum">
              <a:rPr b="0" lang="en">
                <a:solidFill>
                  <a:srgbClr val="000000"/>
                </a:solidFill>
              </a:rPr>
              <a:t>‹#›</a:t>
            </a:fld>
            <a:endParaRPr b="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14"/>
          <p:cNvSpPr txBox="1"/>
          <p:nvPr>
            <p:ph idx="12" type="sldNum"/>
          </p:nvPr>
        </p:nvSpPr>
        <p:spPr>
          <a:xfrm>
            <a:off x="6686825" y="4663225"/>
            <a:ext cx="2334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9pPr>
          </a:lstStyle>
          <a:p>
            <a:pPr indent="0" lvl="0" marL="0" rtl="0" algn="r">
              <a:spcBef>
                <a:spcPts val="0"/>
              </a:spcBef>
              <a:spcAft>
                <a:spcPts val="0"/>
              </a:spcAft>
              <a:buNone/>
            </a:pPr>
            <a:r>
              <a:rPr lang="en"/>
              <a:t>ACHIEVE  </a:t>
            </a:r>
            <a:r>
              <a:rPr lang="en">
                <a:solidFill>
                  <a:srgbClr val="A8BADB"/>
                </a:solidFill>
              </a:rPr>
              <a:t>|</a:t>
            </a:r>
            <a:r>
              <a:rPr lang="en"/>
              <a:t>  Iowa IDEA</a:t>
            </a:r>
            <a:r>
              <a:rPr b="0" lang="en">
                <a:solidFill>
                  <a:srgbClr val="000000"/>
                </a:solidFill>
              </a:rPr>
              <a:t>    </a:t>
            </a:r>
            <a:fld id="{00000000-1234-1234-1234-123412341234}" type="slidenum">
              <a:rPr b="0" lang="en">
                <a:solidFill>
                  <a:srgbClr val="000000"/>
                </a:solidFill>
              </a:rPr>
              <a:t>‹#›</a:t>
            </a:fld>
            <a:endParaRPr b="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
          <p:cNvSpPr/>
          <p:nvPr/>
        </p:nvSpPr>
        <p:spPr>
          <a:xfrm>
            <a:off x="-50" y="4600750"/>
            <a:ext cx="9144000" cy="582900"/>
          </a:xfrm>
          <a:prstGeom prst="rect">
            <a:avLst/>
          </a:prstGeom>
          <a:solidFill>
            <a:srgbClr val="A8B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grpSp>
        <p:nvGrpSpPr>
          <p:cNvPr id="22" name="Google Shape;22;p3"/>
          <p:cNvGrpSpPr/>
          <p:nvPr/>
        </p:nvGrpSpPr>
        <p:grpSpPr>
          <a:xfrm>
            <a:off x="3242950" y="1434375"/>
            <a:ext cx="2658100" cy="100500"/>
            <a:chOff x="412900" y="344525"/>
            <a:chExt cx="2658100" cy="100500"/>
          </a:xfrm>
        </p:grpSpPr>
        <p:sp>
          <p:nvSpPr>
            <p:cNvPr id="23" name="Google Shape;23;p3"/>
            <p:cNvSpPr/>
            <p:nvPr/>
          </p:nvSpPr>
          <p:spPr>
            <a:xfrm>
              <a:off x="2171600" y="344525"/>
              <a:ext cx="899400" cy="100500"/>
            </a:xfrm>
            <a:prstGeom prst="rect">
              <a:avLst/>
            </a:prstGeom>
            <a:solidFill>
              <a:srgbClr val="F0B32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24" name="Google Shape;24;p3"/>
            <p:cNvSpPr/>
            <p:nvPr/>
          </p:nvSpPr>
          <p:spPr>
            <a:xfrm>
              <a:off x="1272200" y="344525"/>
              <a:ext cx="899400" cy="100500"/>
            </a:xfrm>
            <a:prstGeom prst="rect">
              <a:avLst/>
            </a:prstGeom>
            <a:solidFill>
              <a:srgbClr val="9B224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25" name="Google Shape;25;p3"/>
            <p:cNvSpPr/>
            <p:nvPr/>
          </p:nvSpPr>
          <p:spPr>
            <a:xfrm>
              <a:off x="412900" y="344525"/>
              <a:ext cx="899400" cy="100500"/>
            </a:xfrm>
            <a:prstGeom prst="rect">
              <a:avLst/>
            </a:prstGeom>
            <a:solidFill>
              <a:srgbClr val="A8BAD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grpSp>
      <p:sp>
        <p:nvSpPr>
          <p:cNvPr id="26" name="Google Shape;26;p3"/>
          <p:cNvSpPr txBox="1"/>
          <p:nvPr>
            <p:ph idx="12" type="sldNum"/>
          </p:nvPr>
        </p:nvSpPr>
        <p:spPr>
          <a:xfrm>
            <a:off x="6686825" y="4663225"/>
            <a:ext cx="2334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9pPr>
          </a:lstStyle>
          <a:p>
            <a:pPr indent="0" lvl="0" marL="0" rtl="0" algn="r">
              <a:spcBef>
                <a:spcPts val="0"/>
              </a:spcBef>
              <a:spcAft>
                <a:spcPts val="0"/>
              </a:spcAft>
              <a:buNone/>
            </a:pPr>
            <a:r>
              <a:rPr lang="en"/>
              <a:t>ACHIEVE  </a:t>
            </a:r>
            <a:r>
              <a:rPr lang="en">
                <a:solidFill>
                  <a:schemeClr val="lt1"/>
                </a:solidFill>
              </a:rPr>
              <a:t>|</a:t>
            </a:r>
            <a:r>
              <a:rPr lang="en"/>
              <a:t>  Iowa IDEA</a:t>
            </a:r>
            <a:r>
              <a:rPr b="0" lang="en">
                <a:solidFill>
                  <a:srgbClr val="000000"/>
                </a:solidFill>
              </a:rPr>
              <a:t>    </a:t>
            </a:r>
            <a:fld id="{00000000-1234-1234-1234-123412341234}" type="slidenum">
              <a:rPr b="0" lang="en">
                <a:solidFill>
                  <a:srgbClr val="000000"/>
                </a:solidFill>
              </a:rPr>
              <a:t>‹#›</a:t>
            </a:fld>
            <a:endParaRPr b="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grpSp>
        <p:nvGrpSpPr>
          <p:cNvPr id="30" name="Google Shape;30;p4"/>
          <p:cNvGrpSpPr/>
          <p:nvPr/>
        </p:nvGrpSpPr>
        <p:grpSpPr>
          <a:xfrm>
            <a:off x="3242950" y="268325"/>
            <a:ext cx="2658100" cy="100500"/>
            <a:chOff x="412900" y="344525"/>
            <a:chExt cx="2658100" cy="100500"/>
          </a:xfrm>
        </p:grpSpPr>
        <p:sp>
          <p:nvSpPr>
            <p:cNvPr id="31" name="Google Shape;31;p4"/>
            <p:cNvSpPr/>
            <p:nvPr/>
          </p:nvSpPr>
          <p:spPr>
            <a:xfrm>
              <a:off x="2171600" y="344525"/>
              <a:ext cx="899400" cy="100500"/>
            </a:xfrm>
            <a:prstGeom prst="rect">
              <a:avLst/>
            </a:prstGeom>
            <a:solidFill>
              <a:srgbClr val="F0B3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32" name="Google Shape;32;p4"/>
            <p:cNvSpPr/>
            <p:nvPr/>
          </p:nvSpPr>
          <p:spPr>
            <a:xfrm>
              <a:off x="1272200" y="344525"/>
              <a:ext cx="899400" cy="100500"/>
            </a:xfrm>
            <a:prstGeom prst="rect">
              <a:avLst/>
            </a:prstGeom>
            <a:solidFill>
              <a:srgbClr val="9B22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33" name="Google Shape;33;p4"/>
            <p:cNvSpPr/>
            <p:nvPr/>
          </p:nvSpPr>
          <p:spPr>
            <a:xfrm>
              <a:off x="412900" y="344525"/>
              <a:ext cx="899400" cy="100500"/>
            </a:xfrm>
            <a:prstGeom prst="rect">
              <a:avLst/>
            </a:prstGeom>
            <a:solidFill>
              <a:srgbClr val="A8B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grpSp>
      <p:sp>
        <p:nvSpPr>
          <p:cNvPr id="34" name="Google Shape;34;p4"/>
          <p:cNvSpPr txBox="1"/>
          <p:nvPr>
            <p:ph idx="12" type="sldNum"/>
          </p:nvPr>
        </p:nvSpPr>
        <p:spPr>
          <a:xfrm>
            <a:off x="6686825" y="4663225"/>
            <a:ext cx="2334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9pPr>
          </a:lstStyle>
          <a:p>
            <a:pPr indent="0" lvl="0" marL="0" rtl="0" algn="r">
              <a:spcBef>
                <a:spcPts val="0"/>
              </a:spcBef>
              <a:spcAft>
                <a:spcPts val="0"/>
              </a:spcAft>
              <a:buNone/>
            </a:pPr>
            <a:r>
              <a:rPr lang="en"/>
              <a:t>ACHIEVE  </a:t>
            </a:r>
            <a:r>
              <a:rPr lang="en">
                <a:solidFill>
                  <a:srgbClr val="A8BADB"/>
                </a:solidFill>
              </a:rPr>
              <a:t>|</a:t>
            </a:r>
            <a:r>
              <a:rPr lang="en"/>
              <a:t>  Iowa IDEA</a:t>
            </a:r>
            <a:r>
              <a:rPr b="0" lang="en">
                <a:solidFill>
                  <a:srgbClr val="000000"/>
                </a:solidFill>
              </a:rPr>
              <a:t>    </a:t>
            </a:r>
            <a:fld id="{00000000-1234-1234-1234-123412341234}" type="slidenum">
              <a:rPr b="0" lang="en">
                <a:solidFill>
                  <a:srgbClr val="000000"/>
                </a:solidFill>
              </a:rPr>
              <a:t>‹#›</a:t>
            </a:fld>
            <a:endParaRPr b="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37" name="Google Shape;37;p5"/>
          <p:cNvGrpSpPr/>
          <p:nvPr/>
        </p:nvGrpSpPr>
        <p:grpSpPr>
          <a:xfrm>
            <a:off x="3242950" y="268325"/>
            <a:ext cx="2658100" cy="100500"/>
            <a:chOff x="412900" y="344525"/>
            <a:chExt cx="2658100" cy="100500"/>
          </a:xfrm>
        </p:grpSpPr>
        <p:sp>
          <p:nvSpPr>
            <p:cNvPr id="38" name="Google Shape;38;p5"/>
            <p:cNvSpPr/>
            <p:nvPr/>
          </p:nvSpPr>
          <p:spPr>
            <a:xfrm>
              <a:off x="2171600" y="344525"/>
              <a:ext cx="899400" cy="100500"/>
            </a:xfrm>
            <a:prstGeom prst="rect">
              <a:avLst/>
            </a:prstGeom>
            <a:solidFill>
              <a:srgbClr val="F0B3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39" name="Google Shape;39;p5"/>
            <p:cNvSpPr/>
            <p:nvPr/>
          </p:nvSpPr>
          <p:spPr>
            <a:xfrm>
              <a:off x="1272200" y="344525"/>
              <a:ext cx="899400" cy="100500"/>
            </a:xfrm>
            <a:prstGeom prst="rect">
              <a:avLst/>
            </a:prstGeom>
            <a:solidFill>
              <a:srgbClr val="9B22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40" name="Google Shape;40;p5"/>
            <p:cNvSpPr/>
            <p:nvPr/>
          </p:nvSpPr>
          <p:spPr>
            <a:xfrm>
              <a:off x="412900" y="344525"/>
              <a:ext cx="899400" cy="100500"/>
            </a:xfrm>
            <a:prstGeom prst="rect">
              <a:avLst/>
            </a:prstGeom>
            <a:solidFill>
              <a:srgbClr val="A8B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grpSp>
      <p:sp>
        <p:nvSpPr>
          <p:cNvPr id="41" name="Google Shape;41;p5"/>
          <p:cNvSpPr txBox="1"/>
          <p:nvPr>
            <p:ph idx="1" type="body"/>
          </p:nvPr>
        </p:nvSpPr>
        <p:spPr>
          <a:xfrm>
            <a:off x="412900" y="1144900"/>
            <a:ext cx="1754100" cy="3698700"/>
          </a:xfrm>
          <a:prstGeom prst="rect">
            <a:avLst/>
          </a:prstGeom>
          <a:solidFill>
            <a:srgbClr val="F0B323"/>
          </a:solid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5"/>
          <p:cNvSpPr txBox="1"/>
          <p:nvPr>
            <p:ph idx="2" type="body"/>
          </p:nvPr>
        </p:nvSpPr>
        <p:spPr>
          <a:xfrm>
            <a:off x="2391075" y="1182250"/>
            <a:ext cx="6276600" cy="36615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3" name="Google Shape;43;p5"/>
          <p:cNvSpPr txBox="1"/>
          <p:nvPr>
            <p:ph idx="12" type="sldNum"/>
          </p:nvPr>
        </p:nvSpPr>
        <p:spPr>
          <a:xfrm>
            <a:off x="6686825" y="4663225"/>
            <a:ext cx="2334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9pPr>
          </a:lstStyle>
          <a:p>
            <a:pPr indent="0" lvl="0" marL="0" rtl="0" algn="r">
              <a:spcBef>
                <a:spcPts val="0"/>
              </a:spcBef>
              <a:spcAft>
                <a:spcPts val="0"/>
              </a:spcAft>
              <a:buNone/>
            </a:pPr>
            <a:r>
              <a:rPr lang="en"/>
              <a:t>ACHIEVE  </a:t>
            </a:r>
            <a:r>
              <a:rPr lang="en">
                <a:solidFill>
                  <a:srgbClr val="A8BADB"/>
                </a:solidFill>
              </a:rPr>
              <a:t>|</a:t>
            </a:r>
            <a:r>
              <a:rPr lang="en"/>
              <a:t>  Iowa IDEA</a:t>
            </a:r>
            <a:r>
              <a:rPr b="0" lang="en">
                <a:solidFill>
                  <a:srgbClr val="000000"/>
                </a:solidFill>
              </a:rPr>
              <a:t>    </a:t>
            </a:r>
            <a:fld id="{00000000-1234-1234-1234-123412341234}" type="slidenum">
              <a:rPr b="0" lang="en">
                <a:solidFill>
                  <a:srgbClr val="000000"/>
                </a:solidFill>
              </a:rPr>
              <a:t>‹#›</a:t>
            </a:fld>
            <a:endParaRPr b="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SECTION_HEADER_1">
    <p:spTree>
      <p:nvGrpSpPr>
        <p:cNvPr id="44" name="Shape 44"/>
        <p:cNvGrpSpPr/>
        <p:nvPr/>
      </p:nvGrpSpPr>
      <p:grpSpPr>
        <a:xfrm>
          <a:off x="0" y="0"/>
          <a:ext cx="0" cy="0"/>
          <a:chOff x="0" y="0"/>
          <a:chExt cx="0" cy="0"/>
        </a:xfrm>
      </p:grpSpPr>
      <p:sp>
        <p:nvSpPr>
          <p:cNvPr id="45" name="Google Shape;45;p6"/>
          <p:cNvSpPr/>
          <p:nvPr/>
        </p:nvSpPr>
        <p:spPr>
          <a:xfrm>
            <a:off x="-50" y="4600750"/>
            <a:ext cx="9144000" cy="582900"/>
          </a:xfrm>
          <a:prstGeom prst="rect">
            <a:avLst/>
          </a:prstGeom>
          <a:solidFill>
            <a:srgbClr val="A8B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p6"/>
          <p:cNvGrpSpPr/>
          <p:nvPr/>
        </p:nvGrpSpPr>
        <p:grpSpPr>
          <a:xfrm>
            <a:off x="3242950" y="1434375"/>
            <a:ext cx="2658100" cy="100500"/>
            <a:chOff x="412900" y="344525"/>
            <a:chExt cx="2658100" cy="100500"/>
          </a:xfrm>
        </p:grpSpPr>
        <p:sp>
          <p:nvSpPr>
            <p:cNvPr id="47" name="Google Shape;47;p6"/>
            <p:cNvSpPr/>
            <p:nvPr/>
          </p:nvSpPr>
          <p:spPr>
            <a:xfrm>
              <a:off x="2171600" y="344525"/>
              <a:ext cx="899400" cy="100500"/>
            </a:xfrm>
            <a:prstGeom prst="rect">
              <a:avLst/>
            </a:prstGeom>
            <a:solidFill>
              <a:srgbClr val="F0B32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48" name="Google Shape;48;p6"/>
            <p:cNvSpPr/>
            <p:nvPr/>
          </p:nvSpPr>
          <p:spPr>
            <a:xfrm>
              <a:off x="1272200" y="344525"/>
              <a:ext cx="899400" cy="100500"/>
            </a:xfrm>
            <a:prstGeom prst="rect">
              <a:avLst/>
            </a:prstGeom>
            <a:solidFill>
              <a:srgbClr val="9B224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49" name="Google Shape;49;p6"/>
            <p:cNvSpPr/>
            <p:nvPr/>
          </p:nvSpPr>
          <p:spPr>
            <a:xfrm>
              <a:off x="412900" y="344525"/>
              <a:ext cx="899400" cy="100500"/>
            </a:xfrm>
            <a:prstGeom prst="rect">
              <a:avLst/>
            </a:prstGeom>
            <a:solidFill>
              <a:srgbClr val="A8BAD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grpSp>
      <p:sp>
        <p:nvSpPr>
          <p:cNvPr id="50" name="Google Shape;50;p6"/>
          <p:cNvSpPr txBox="1"/>
          <p:nvPr/>
        </p:nvSpPr>
        <p:spPr>
          <a:xfrm>
            <a:off x="1332475" y="2078175"/>
            <a:ext cx="63813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263F8C"/>
                </a:solidFill>
                <a:latin typeface="Proxima Nova"/>
                <a:ea typeface="Proxima Nova"/>
                <a:cs typeface="Proxima Nova"/>
                <a:sym typeface="Proxima Nova"/>
              </a:rPr>
              <a:t>Thank you!</a:t>
            </a:r>
            <a:endParaRPr b="1" i="0" sz="4800" u="none" cap="none" strike="noStrike">
              <a:solidFill>
                <a:srgbClr val="263F8C"/>
              </a:solidFill>
              <a:latin typeface="Proxima Nova"/>
              <a:ea typeface="Proxima Nova"/>
              <a:cs typeface="Proxima Nova"/>
              <a:sym typeface="Proxima Nova"/>
            </a:endParaRPr>
          </a:p>
        </p:txBody>
      </p:sp>
      <p:sp>
        <p:nvSpPr>
          <p:cNvPr id="51" name="Google Shape;51;p6"/>
          <p:cNvSpPr txBox="1"/>
          <p:nvPr>
            <p:ph idx="12" type="sldNum"/>
          </p:nvPr>
        </p:nvSpPr>
        <p:spPr>
          <a:xfrm>
            <a:off x="6686825" y="4663225"/>
            <a:ext cx="2334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9pPr>
          </a:lstStyle>
          <a:p>
            <a:pPr indent="0" lvl="0" marL="0" rtl="0" algn="r">
              <a:spcBef>
                <a:spcPts val="0"/>
              </a:spcBef>
              <a:spcAft>
                <a:spcPts val="0"/>
              </a:spcAft>
              <a:buNone/>
            </a:pPr>
            <a:r>
              <a:rPr lang="en"/>
              <a:t>ACHIEVE  </a:t>
            </a:r>
            <a:r>
              <a:rPr lang="en">
                <a:solidFill>
                  <a:schemeClr val="lt1"/>
                </a:solidFill>
              </a:rPr>
              <a:t>|</a:t>
            </a:r>
            <a:r>
              <a:rPr lang="en"/>
              <a:t>  Iowa IDEA</a:t>
            </a:r>
            <a:r>
              <a:rPr b="0" lang="en">
                <a:solidFill>
                  <a:srgbClr val="000000"/>
                </a:solidFill>
              </a:rPr>
              <a:t>    </a:t>
            </a:r>
            <a:fld id="{00000000-1234-1234-1234-123412341234}" type="slidenum">
              <a:rPr b="0" lang="en">
                <a:solidFill>
                  <a:srgbClr val="000000"/>
                </a:solidFill>
              </a:rPr>
              <a:t>‹#›</a:t>
            </a:fld>
            <a:endParaRPr b="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2" name="Shape 52"/>
        <p:cNvGrpSpPr/>
        <p:nvPr/>
      </p:nvGrpSpPr>
      <p:grpSpPr>
        <a:xfrm>
          <a:off x="0" y="0"/>
          <a:ext cx="0" cy="0"/>
          <a:chOff x="0" y="0"/>
          <a:chExt cx="0" cy="0"/>
        </a:xfrm>
      </p:grpSpPr>
      <p:sp>
        <p:nvSpPr>
          <p:cNvPr id="53" name="Google Shape;53;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 name="Google Shape;54;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5" name="Google Shape;55;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grpSp>
        <p:nvGrpSpPr>
          <p:cNvPr id="56" name="Google Shape;56;p7"/>
          <p:cNvGrpSpPr/>
          <p:nvPr/>
        </p:nvGrpSpPr>
        <p:grpSpPr>
          <a:xfrm>
            <a:off x="3242950" y="268325"/>
            <a:ext cx="2658100" cy="100500"/>
            <a:chOff x="412900" y="344525"/>
            <a:chExt cx="2658100" cy="100500"/>
          </a:xfrm>
        </p:grpSpPr>
        <p:sp>
          <p:nvSpPr>
            <p:cNvPr id="57" name="Google Shape;57;p7"/>
            <p:cNvSpPr/>
            <p:nvPr/>
          </p:nvSpPr>
          <p:spPr>
            <a:xfrm>
              <a:off x="2171600" y="344525"/>
              <a:ext cx="899400" cy="100500"/>
            </a:xfrm>
            <a:prstGeom prst="rect">
              <a:avLst/>
            </a:prstGeom>
            <a:solidFill>
              <a:srgbClr val="F0B3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58" name="Google Shape;58;p7"/>
            <p:cNvSpPr/>
            <p:nvPr/>
          </p:nvSpPr>
          <p:spPr>
            <a:xfrm>
              <a:off x="1272200" y="344525"/>
              <a:ext cx="899400" cy="100500"/>
            </a:xfrm>
            <a:prstGeom prst="rect">
              <a:avLst/>
            </a:prstGeom>
            <a:solidFill>
              <a:srgbClr val="9B22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59" name="Google Shape;59;p7"/>
            <p:cNvSpPr/>
            <p:nvPr/>
          </p:nvSpPr>
          <p:spPr>
            <a:xfrm>
              <a:off x="412900" y="344525"/>
              <a:ext cx="899400" cy="100500"/>
            </a:xfrm>
            <a:prstGeom prst="rect">
              <a:avLst/>
            </a:prstGeom>
            <a:solidFill>
              <a:srgbClr val="A8B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grpSp>
      <p:sp>
        <p:nvSpPr>
          <p:cNvPr id="60" name="Google Shape;60;p7"/>
          <p:cNvSpPr txBox="1"/>
          <p:nvPr>
            <p:ph idx="12" type="sldNum"/>
          </p:nvPr>
        </p:nvSpPr>
        <p:spPr>
          <a:xfrm>
            <a:off x="6686825" y="4663225"/>
            <a:ext cx="2334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9pPr>
          </a:lstStyle>
          <a:p>
            <a:pPr indent="0" lvl="0" marL="0" rtl="0" algn="r">
              <a:spcBef>
                <a:spcPts val="0"/>
              </a:spcBef>
              <a:spcAft>
                <a:spcPts val="0"/>
              </a:spcAft>
              <a:buNone/>
            </a:pPr>
            <a:r>
              <a:rPr lang="en"/>
              <a:t>ACHIEVE  </a:t>
            </a:r>
            <a:r>
              <a:rPr lang="en">
                <a:solidFill>
                  <a:srgbClr val="A8BADB"/>
                </a:solidFill>
              </a:rPr>
              <a:t>|</a:t>
            </a:r>
            <a:r>
              <a:rPr lang="en"/>
              <a:t>  Iowa IDEA</a:t>
            </a:r>
            <a:r>
              <a:rPr b="0" lang="en">
                <a:solidFill>
                  <a:srgbClr val="000000"/>
                </a:solidFill>
              </a:rPr>
              <a:t>    </a:t>
            </a:r>
            <a:fld id="{00000000-1234-1234-1234-123412341234}" type="slidenum">
              <a:rPr b="0" lang="en">
                <a:solidFill>
                  <a:srgbClr val="000000"/>
                </a:solidFill>
              </a:rPr>
              <a:t>‹#›</a:t>
            </a:fld>
            <a:endParaRPr b="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63" name="Google Shape;63;p8"/>
          <p:cNvGrpSpPr/>
          <p:nvPr/>
        </p:nvGrpSpPr>
        <p:grpSpPr>
          <a:xfrm>
            <a:off x="3242950" y="268325"/>
            <a:ext cx="2658100" cy="100500"/>
            <a:chOff x="412900" y="344525"/>
            <a:chExt cx="2658100" cy="100500"/>
          </a:xfrm>
        </p:grpSpPr>
        <p:sp>
          <p:nvSpPr>
            <p:cNvPr id="64" name="Google Shape;64;p8"/>
            <p:cNvSpPr/>
            <p:nvPr/>
          </p:nvSpPr>
          <p:spPr>
            <a:xfrm>
              <a:off x="2171600" y="344525"/>
              <a:ext cx="899400" cy="100500"/>
            </a:xfrm>
            <a:prstGeom prst="rect">
              <a:avLst/>
            </a:prstGeom>
            <a:solidFill>
              <a:srgbClr val="F0B3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65" name="Google Shape;65;p8"/>
            <p:cNvSpPr/>
            <p:nvPr/>
          </p:nvSpPr>
          <p:spPr>
            <a:xfrm>
              <a:off x="1272200" y="344525"/>
              <a:ext cx="899400" cy="100500"/>
            </a:xfrm>
            <a:prstGeom prst="rect">
              <a:avLst/>
            </a:prstGeom>
            <a:solidFill>
              <a:srgbClr val="9B22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66" name="Google Shape;66;p8"/>
            <p:cNvSpPr/>
            <p:nvPr/>
          </p:nvSpPr>
          <p:spPr>
            <a:xfrm>
              <a:off x="412900" y="344525"/>
              <a:ext cx="899400" cy="100500"/>
            </a:xfrm>
            <a:prstGeom prst="rect">
              <a:avLst/>
            </a:prstGeom>
            <a:solidFill>
              <a:srgbClr val="A8B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grpSp>
      <p:sp>
        <p:nvSpPr>
          <p:cNvPr id="67" name="Google Shape;67;p8"/>
          <p:cNvSpPr txBox="1"/>
          <p:nvPr>
            <p:ph idx="12" type="sldNum"/>
          </p:nvPr>
        </p:nvSpPr>
        <p:spPr>
          <a:xfrm>
            <a:off x="6686825" y="4663225"/>
            <a:ext cx="2334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9pPr>
          </a:lstStyle>
          <a:p>
            <a:pPr indent="0" lvl="0" marL="0" rtl="0" algn="r">
              <a:spcBef>
                <a:spcPts val="0"/>
              </a:spcBef>
              <a:spcAft>
                <a:spcPts val="0"/>
              </a:spcAft>
              <a:buNone/>
            </a:pPr>
            <a:r>
              <a:rPr lang="en"/>
              <a:t>ACHIEVE  </a:t>
            </a:r>
            <a:r>
              <a:rPr lang="en">
                <a:solidFill>
                  <a:srgbClr val="A8BADB"/>
                </a:solidFill>
              </a:rPr>
              <a:t>|</a:t>
            </a:r>
            <a:r>
              <a:rPr lang="en"/>
              <a:t>  Iowa IDEA</a:t>
            </a:r>
            <a:r>
              <a:rPr b="0" lang="en">
                <a:solidFill>
                  <a:srgbClr val="000000"/>
                </a:solidFill>
              </a:rPr>
              <a:t>    </a:t>
            </a:r>
            <a:fld id="{00000000-1234-1234-1234-123412341234}" type="slidenum">
              <a:rPr b="0" lang="en">
                <a:solidFill>
                  <a:srgbClr val="000000"/>
                </a:solidFill>
              </a:rPr>
              <a:t>‹#›</a:t>
            </a:fld>
            <a:endParaRPr b="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 name="Shape 68"/>
        <p:cNvGrpSpPr/>
        <p:nvPr/>
      </p:nvGrpSpPr>
      <p:grpSpPr>
        <a:xfrm>
          <a:off x="0" y="0"/>
          <a:ext cx="0" cy="0"/>
          <a:chOff x="0" y="0"/>
          <a:chExt cx="0" cy="0"/>
        </a:xfrm>
      </p:grpSpPr>
      <p:sp>
        <p:nvSpPr>
          <p:cNvPr id="69" name="Google Shape;69;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0" name="Google Shape;70;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grpSp>
        <p:nvGrpSpPr>
          <p:cNvPr id="71" name="Google Shape;71;p9"/>
          <p:cNvGrpSpPr/>
          <p:nvPr/>
        </p:nvGrpSpPr>
        <p:grpSpPr>
          <a:xfrm>
            <a:off x="412900" y="268325"/>
            <a:ext cx="2658100" cy="100500"/>
            <a:chOff x="412900" y="344525"/>
            <a:chExt cx="2658100" cy="100500"/>
          </a:xfrm>
        </p:grpSpPr>
        <p:sp>
          <p:nvSpPr>
            <p:cNvPr id="72" name="Google Shape;72;p9"/>
            <p:cNvSpPr/>
            <p:nvPr/>
          </p:nvSpPr>
          <p:spPr>
            <a:xfrm>
              <a:off x="2171600" y="344525"/>
              <a:ext cx="899400" cy="100500"/>
            </a:xfrm>
            <a:prstGeom prst="rect">
              <a:avLst/>
            </a:prstGeom>
            <a:solidFill>
              <a:srgbClr val="F0B3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73" name="Google Shape;73;p9"/>
            <p:cNvSpPr/>
            <p:nvPr/>
          </p:nvSpPr>
          <p:spPr>
            <a:xfrm>
              <a:off x="1272200" y="344525"/>
              <a:ext cx="899400" cy="100500"/>
            </a:xfrm>
            <a:prstGeom prst="rect">
              <a:avLst/>
            </a:prstGeom>
            <a:solidFill>
              <a:srgbClr val="9B22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74" name="Google Shape;74;p9"/>
            <p:cNvSpPr/>
            <p:nvPr/>
          </p:nvSpPr>
          <p:spPr>
            <a:xfrm>
              <a:off x="412900" y="344525"/>
              <a:ext cx="899400" cy="100500"/>
            </a:xfrm>
            <a:prstGeom prst="rect">
              <a:avLst/>
            </a:prstGeom>
            <a:solidFill>
              <a:srgbClr val="A8B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grpSp>
      <p:sp>
        <p:nvSpPr>
          <p:cNvPr id="75" name="Google Shape;75;p9"/>
          <p:cNvSpPr txBox="1"/>
          <p:nvPr>
            <p:ph idx="12" type="sldNum"/>
          </p:nvPr>
        </p:nvSpPr>
        <p:spPr>
          <a:xfrm>
            <a:off x="6686825" y="4663225"/>
            <a:ext cx="2334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9pPr>
          </a:lstStyle>
          <a:p>
            <a:pPr indent="0" lvl="0" marL="0" rtl="0" algn="r">
              <a:spcBef>
                <a:spcPts val="0"/>
              </a:spcBef>
              <a:spcAft>
                <a:spcPts val="0"/>
              </a:spcAft>
              <a:buNone/>
            </a:pPr>
            <a:r>
              <a:rPr lang="en"/>
              <a:t>ACHIEVE  </a:t>
            </a:r>
            <a:r>
              <a:rPr lang="en">
                <a:solidFill>
                  <a:srgbClr val="A8BADB"/>
                </a:solidFill>
              </a:rPr>
              <a:t>|</a:t>
            </a:r>
            <a:r>
              <a:rPr lang="en"/>
              <a:t>  Iowa IDEA</a:t>
            </a:r>
            <a:r>
              <a:rPr b="0" lang="en">
                <a:solidFill>
                  <a:srgbClr val="000000"/>
                </a:solidFill>
              </a:rPr>
              <a:t>    </a:t>
            </a:r>
            <a:fld id="{00000000-1234-1234-1234-123412341234}" type="slidenum">
              <a:rPr b="0" lang="en">
                <a:solidFill>
                  <a:srgbClr val="000000"/>
                </a:solidFill>
              </a:rPr>
              <a:t>‹#›</a:t>
            </a:fld>
            <a:endParaRPr b="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6" name="Shape 76"/>
        <p:cNvGrpSpPr/>
        <p:nvPr/>
      </p:nvGrpSpPr>
      <p:grpSpPr>
        <a:xfrm>
          <a:off x="0" y="0"/>
          <a:ext cx="0" cy="0"/>
          <a:chOff x="0" y="0"/>
          <a:chExt cx="0" cy="0"/>
        </a:xfrm>
      </p:grpSpPr>
      <p:sp>
        <p:nvSpPr>
          <p:cNvPr id="77" name="Google Shape;77;p10"/>
          <p:cNvSpPr txBox="1"/>
          <p:nvPr>
            <p:ph type="title"/>
          </p:nvPr>
        </p:nvSpPr>
        <p:spPr>
          <a:xfrm>
            <a:off x="1388100" y="450150"/>
            <a:ext cx="6367800" cy="409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grpSp>
        <p:nvGrpSpPr>
          <p:cNvPr id="78" name="Google Shape;78;p10"/>
          <p:cNvGrpSpPr/>
          <p:nvPr/>
        </p:nvGrpSpPr>
        <p:grpSpPr>
          <a:xfrm>
            <a:off x="3242950" y="1434375"/>
            <a:ext cx="2658100" cy="100500"/>
            <a:chOff x="412900" y="344525"/>
            <a:chExt cx="2658100" cy="100500"/>
          </a:xfrm>
        </p:grpSpPr>
        <p:sp>
          <p:nvSpPr>
            <p:cNvPr id="79" name="Google Shape;79;p10"/>
            <p:cNvSpPr/>
            <p:nvPr/>
          </p:nvSpPr>
          <p:spPr>
            <a:xfrm>
              <a:off x="2171600" y="344525"/>
              <a:ext cx="899400" cy="100500"/>
            </a:xfrm>
            <a:prstGeom prst="rect">
              <a:avLst/>
            </a:prstGeom>
            <a:solidFill>
              <a:srgbClr val="F0B32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80" name="Google Shape;80;p10"/>
            <p:cNvSpPr/>
            <p:nvPr/>
          </p:nvSpPr>
          <p:spPr>
            <a:xfrm>
              <a:off x="1272200" y="344525"/>
              <a:ext cx="899400" cy="100500"/>
            </a:xfrm>
            <a:prstGeom prst="rect">
              <a:avLst/>
            </a:prstGeom>
            <a:solidFill>
              <a:srgbClr val="9B224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sp>
          <p:nvSpPr>
            <p:cNvPr id="81" name="Google Shape;81;p10"/>
            <p:cNvSpPr/>
            <p:nvPr/>
          </p:nvSpPr>
          <p:spPr>
            <a:xfrm>
              <a:off x="412900" y="344525"/>
              <a:ext cx="899400" cy="100500"/>
            </a:xfrm>
            <a:prstGeom prst="rect">
              <a:avLst/>
            </a:prstGeom>
            <a:solidFill>
              <a:srgbClr val="A8BAD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9B2242"/>
                </a:solidFill>
                <a:latin typeface="Arial"/>
                <a:ea typeface="Arial"/>
                <a:cs typeface="Arial"/>
                <a:sym typeface="Arial"/>
              </a:endParaRPr>
            </a:p>
          </p:txBody>
        </p:sp>
      </p:grpSp>
      <p:sp>
        <p:nvSpPr>
          <p:cNvPr id="82" name="Google Shape;82;p10"/>
          <p:cNvSpPr txBox="1"/>
          <p:nvPr>
            <p:ph idx="12" type="sldNum"/>
          </p:nvPr>
        </p:nvSpPr>
        <p:spPr>
          <a:xfrm>
            <a:off x="6686825" y="4663225"/>
            <a:ext cx="23343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rgbClr val="263F8C"/>
                </a:solidFill>
                <a:latin typeface="Arial"/>
                <a:ea typeface="Arial"/>
                <a:cs typeface="Arial"/>
                <a:sym typeface="Arial"/>
              </a:defRPr>
            </a:lvl9pPr>
          </a:lstStyle>
          <a:p>
            <a:pPr indent="0" lvl="0" marL="0" rtl="0" algn="r">
              <a:spcBef>
                <a:spcPts val="0"/>
              </a:spcBef>
              <a:spcAft>
                <a:spcPts val="0"/>
              </a:spcAft>
              <a:buNone/>
            </a:pPr>
            <a:r>
              <a:rPr lang="en"/>
              <a:t>ACHIEVE  </a:t>
            </a:r>
            <a:r>
              <a:rPr lang="en">
                <a:solidFill>
                  <a:srgbClr val="A8BADB"/>
                </a:solidFill>
              </a:rPr>
              <a:t>|</a:t>
            </a:r>
            <a:r>
              <a:rPr lang="en"/>
              <a:t>  Iowa IDEA</a:t>
            </a:r>
            <a:r>
              <a:rPr b="0" lang="en">
                <a:solidFill>
                  <a:srgbClr val="000000"/>
                </a:solidFill>
              </a:rPr>
              <a:t>    </a:t>
            </a:r>
            <a:fld id="{00000000-1234-1234-1234-123412341234}" type="slidenum">
              <a:rPr b="0" lang="en">
                <a:solidFill>
                  <a:srgbClr val="000000"/>
                </a:solidFill>
              </a:rPr>
              <a:t>‹#›</a:t>
            </a:fld>
            <a:endParaRPr b="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263F8C"/>
              </a:buClr>
              <a:buSzPts val="2800"/>
              <a:buFont typeface="Proxima Nova"/>
              <a:buNone/>
              <a:defRPr b="1" i="0" sz="2800" u="none" cap="none" strike="noStrike">
                <a:solidFill>
                  <a:srgbClr val="263F8C"/>
                </a:solidFill>
                <a:latin typeface="Proxima Nova"/>
                <a:ea typeface="Proxima Nova"/>
                <a:cs typeface="Proxima Nova"/>
                <a:sym typeface="Proxima Nova"/>
              </a:defRPr>
            </a:lvl1pPr>
            <a:lvl2pPr lvl="1"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
            <a:alphaModFix/>
          </a:blip>
          <a:srcRect b="0" l="36689" r="45370" t="-12739"/>
          <a:stretch/>
        </p:blipFill>
        <p:spPr>
          <a:xfrm>
            <a:off x="7708025" y="69025"/>
            <a:ext cx="1356476" cy="534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p:push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iowaideainformation.org/wp-content/uploads/2020/06/Codes-and-Definitions-in-Early-ACCESS-ACHIEVE-508-checked-final-March-2024.pdf" TargetMode="External"/><Relationship Id="rId4" Type="http://schemas.openxmlformats.org/officeDocument/2006/relationships/image" Target="../media/image8.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hyperlink" Target="https://www.iafamilysupportnetwork.org/wp-content/uploads/2023/09/Family-Role-in-Early-ACCESS-Visits.pdf" TargetMode="External"/><Relationship Id="rId10" Type="http://schemas.openxmlformats.org/officeDocument/2006/relationships/hyperlink" Target="https://vimeo.com/223316705" TargetMode="External"/><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iowaideainformation.org/early-intervention/individualized-family-service-plans/contents-of-an-ifsp/" TargetMode="External"/><Relationship Id="rId4" Type="http://schemas.openxmlformats.org/officeDocument/2006/relationships/hyperlink" Target="https://iowaideainformation.org/early-intervention/procedural-safeguards-for-early-intervention/parent-consent/" TargetMode="External"/><Relationship Id="rId9" Type="http://schemas.openxmlformats.org/officeDocument/2006/relationships/hyperlink" Target="https://fgrbi.com/" TargetMode="External"/><Relationship Id="rId5" Type="http://schemas.openxmlformats.org/officeDocument/2006/relationships/hyperlink" Target="https://iowaideainformation.org/early-intervention/individualized-family-service-plans/contents-of-an-ifsp/#:~:text=Assistance%20Center.-,Early%20Intervention%20Services,-Each%20IFSP%20documents" TargetMode="External"/><Relationship Id="rId6" Type="http://schemas.openxmlformats.org/officeDocument/2006/relationships/hyperlink" Target="https://iowaideainformation.org/early-intervention/individualized-family-service-plans/contents-of-an-ifsp/#:~:text=Timely%20Provision%20of%20Early%20Intervention%20Services" TargetMode="External"/><Relationship Id="rId7" Type="http://schemas.openxmlformats.org/officeDocument/2006/relationships/hyperlink" Target="https://iowaideainformation.org/wp-content/uploads/2020/06/Codes-and-Definitions-in-Early-ACCESS-ACHIEVE-508-checked-final-March-2024.pdf" TargetMode="External"/><Relationship Id="rId8" Type="http://schemas.openxmlformats.org/officeDocument/2006/relationships/hyperlink" Target="https://iowaideainformation.org/early-intervention/individualized-family-service-plans/contents-of-an-ifsp/#:~:text=Early%20Intervention%20Service%20Lo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owaideainformation.org/early-intervention/individualized-family-service-plans/contents-of-an-ifsp/#:~:text=member(s)%20responsible.%E2%80%9D-,Timely%20Service%20Delivery,-Services%20are%20requir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owaideainformation.org/early-intervention/procedural-safeguards-for-early-intervention/parent-consent/"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iowaideainformation.org/early-intervention/individualized-family-service-plans/contents-of-an-ifsp/#:~:text=Timely%20Provision%20of%20Early%20Intervention%20Services"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5"/>
          <p:cNvSpPr txBox="1"/>
          <p:nvPr>
            <p:ph type="ctrTitle"/>
          </p:nvPr>
        </p:nvSpPr>
        <p:spPr>
          <a:xfrm>
            <a:off x="311700" y="1543900"/>
            <a:ext cx="8520600" cy="12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Early ACCESS</a:t>
            </a:r>
            <a:endParaRPr/>
          </a:p>
        </p:txBody>
      </p:sp>
      <p:sp>
        <p:nvSpPr>
          <p:cNvPr id="108" name="Google Shape;108;p15"/>
          <p:cNvSpPr txBox="1"/>
          <p:nvPr>
            <p:ph idx="1" type="subTitle"/>
          </p:nvPr>
        </p:nvSpPr>
        <p:spPr>
          <a:xfrm>
            <a:off x="311700" y="2838400"/>
            <a:ext cx="8520600" cy="185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263F8C"/>
                </a:solidFill>
              </a:rPr>
              <a:t>Timely Provision of </a:t>
            </a:r>
            <a:endParaRPr b="1" sz="3600">
              <a:solidFill>
                <a:srgbClr val="263F8C"/>
              </a:solidFill>
            </a:endParaRPr>
          </a:p>
          <a:p>
            <a:pPr indent="0" lvl="0" marL="0" rtl="0" algn="ctr">
              <a:spcBef>
                <a:spcPts val="0"/>
              </a:spcBef>
              <a:spcAft>
                <a:spcPts val="0"/>
              </a:spcAft>
              <a:buNone/>
            </a:pPr>
            <a:r>
              <a:rPr b="1" lang="en" sz="3600">
                <a:solidFill>
                  <a:srgbClr val="263F8C"/>
                </a:solidFill>
              </a:rPr>
              <a:t>Early Intervention Services</a:t>
            </a:r>
            <a:endParaRPr b="1" sz="3600">
              <a:solidFill>
                <a:srgbClr val="263F8C"/>
              </a:solidFill>
            </a:endParaRPr>
          </a:p>
          <a:p>
            <a:pPr indent="0" lvl="0" marL="0" rtl="0" algn="ctr">
              <a:spcBef>
                <a:spcPts val="0"/>
              </a:spcBef>
              <a:spcAft>
                <a:spcPts val="0"/>
              </a:spcAft>
              <a:buNone/>
            </a:pPr>
            <a:r>
              <a:t/>
            </a:r>
            <a:endParaRPr b="1" sz="2000">
              <a:solidFill>
                <a:srgbClr val="263F8C"/>
              </a:solidFill>
            </a:endParaRPr>
          </a:p>
          <a:p>
            <a:pPr indent="0" lvl="0" marL="0" rtl="0" algn="ctr">
              <a:spcBef>
                <a:spcPts val="0"/>
              </a:spcBef>
              <a:spcAft>
                <a:spcPts val="0"/>
              </a:spcAft>
              <a:buNone/>
            </a:pPr>
            <a:r>
              <a:rPr b="1" lang="en" sz="2000">
                <a:solidFill>
                  <a:srgbClr val="263F8C"/>
                </a:solidFill>
              </a:rPr>
              <a:t>June 2024</a:t>
            </a:r>
            <a:endParaRPr b="1" sz="2000">
              <a:solidFill>
                <a:srgbClr val="263F8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311700" y="3738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IFSP Meeting &amp; Early Intervention Services</a:t>
            </a:r>
            <a:endParaRPr/>
          </a:p>
        </p:txBody>
      </p:sp>
      <p:sp>
        <p:nvSpPr>
          <p:cNvPr id="174" name="Google Shape;174;p24"/>
          <p:cNvSpPr txBox="1"/>
          <p:nvPr>
            <p:ph idx="1" type="body"/>
          </p:nvPr>
        </p:nvSpPr>
        <p:spPr>
          <a:xfrm>
            <a:off x="140925" y="839425"/>
            <a:ext cx="8520600" cy="18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First Service Provided on Date of IFSP Meeting</a:t>
            </a:r>
            <a:endParaRPr/>
          </a:p>
          <a:p>
            <a:pPr indent="-342900" lvl="0" marL="457200" rtl="0" algn="l">
              <a:spcBef>
                <a:spcPts val="0"/>
              </a:spcBef>
              <a:spcAft>
                <a:spcPts val="0"/>
              </a:spcAft>
              <a:buSzPts val="1800"/>
              <a:buChar char="●"/>
            </a:pPr>
            <a:r>
              <a:rPr lang="en"/>
              <a:t>Ensure service(s) initiated on date of IFSP Meeting provides </a:t>
            </a:r>
            <a:r>
              <a:rPr lang="en">
                <a:solidFill>
                  <a:schemeClr val="dk1"/>
                </a:solidFill>
              </a:rPr>
              <a:t>documentation</a:t>
            </a:r>
            <a:r>
              <a:rPr lang="en"/>
              <a:t>:</a:t>
            </a:r>
            <a:endParaRPr/>
          </a:p>
          <a:p>
            <a:pPr indent="-317500" lvl="1" marL="914400" rtl="0" algn="l">
              <a:spcBef>
                <a:spcPts val="0"/>
              </a:spcBef>
              <a:spcAft>
                <a:spcPts val="0"/>
              </a:spcAft>
              <a:buSzPts val="1400"/>
              <a:buChar char="○"/>
            </a:pPr>
            <a:r>
              <a:rPr lang="en"/>
              <a:t>IFSP is finalized</a:t>
            </a:r>
            <a:endParaRPr/>
          </a:p>
          <a:p>
            <a:pPr indent="-317500" lvl="1" marL="914400" rtl="0" algn="l">
              <a:spcBef>
                <a:spcPts val="0"/>
              </a:spcBef>
              <a:spcAft>
                <a:spcPts val="0"/>
              </a:spcAft>
              <a:buSzPts val="1400"/>
              <a:buChar char="○"/>
            </a:pPr>
            <a:r>
              <a:rPr lang="en"/>
              <a:t>Parent signed Consent for Early ACCESS Services </a:t>
            </a:r>
            <a:endParaRPr/>
          </a:p>
          <a:p>
            <a:pPr indent="-317500" lvl="1" marL="914400" rtl="0" algn="l">
              <a:spcBef>
                <a:spcPts val="0"/>
              </a:spcBef>
              <a:spcAft>
                <a:spcPts val="0"/>
              </a:spcAft>
              <a:buSzPts val="1400"/>
              <a:buChar char="○"/>
            </a:pPr>
            <a:r>
              <a:rPr lang="en"/>
              <a:t>Session Start Time is after IFSP Meeting concluded</a:t>
            </a:r>
            <a:endParaRPr sz="1000"/>
          </a:p>
        </p:txBody>
      </p:sp>
      <p:pic>
        <p:nvPicPr>
          <p:cNvPr id="175" name="Google Shape;175;p24"/>
          <p:cNvPicPr preferRelativeResize="0"/>
          <p:nvPr/>
        </p:nvPicPr>
        <p:blipFill rotWithShape="1">
          <a:blip r:embed="rId3">
            <a:alphaModFix/>
          </a:blip>
          <a:srcRect b="15654" l="0" r="0" t="0"/>
          <a:stretch/>
        </p:blipFill>
        <p:spPr>
          <a:xfrm>
            <a:off x="140925" y="3128275"/>
            <a:ext cx="7444274" cy="1909800"/>
          </a:xfrm>
          <a:prstGeom prst="rect">
            <a:avLst/>
          </a:prstGeom>
          <a:noFill/>
          <a:ln cap="flat" cmpd="sng" w="9525">
            <a:solidFill>
              <a:srgbClr val="0000FF"/>
            </a:solidFill>
            <a:prstDash val="solid"/>
            <a:miter lim="8000"/>
            <a:headEnd len="sm" w="sm" type="none"/>
            <a:tailEnd len="sm" w="sm" type="none"/>
          </a:ln>
        </p:spPr>
      </p:pic>
      <p:pic>
        <p:nvPicPr>
          <p:cNvPr id="176" name="Google Shape;176;p24"/>
          <p:cNvPicPr preferRelativeResize="0"/>
          <p:nvPr/>
        </p:nvPicPr>
        <p:blipFill>
          <a:blip r:embed="rId4">
            <a:alphaModFix/>
          </a:blip>
          <a:stretch>
            <a:fillRect/>
          </a:stretch>
        </p:blipFill>
        <p:spPr>
          <a:xfrm>
            <a:off x="-3" y="40975"/>
            <a:ext cx="1155751" cy="798450"/>
          </a:xfrm>
          <a:prstGeom prst="rect">
            <a:avLst/>
          </a:prstGeom>
          <a:noFill/>
          <a:ln>
            <a:noFill/>
          </a:ln>
        </p:spPr>
      </p:pic>
      <p:pic>
        <p:nvPicPr>
          <p:cNvPr id="177" name="Google Shape;177;p24"/>
          <p:cNvPicPr preferRelativeResize="0"/>
          <p:nvPr/>
        </p:nvPicPr>
        <p:blipFill>
          <a:blip r:embed="rId5">
            <a:alphaModFix/>
          </a:blip>
          <a:stretch>
            <a:fillRect/>
          </a:stretch>
        </p:blipFill>
        <p:spPr>
          <a:xfrm>
            <a:off x="1398249" y="2571750"/>
            <a:ext cx="7605150" cy="912625"/>
          </a:xfrm>
          <a:prstGeom prst="rect">
            <a:avLst/>
          </a:prstGeom>
          <a:noFill/>
          <a:ln cap="flat" cmpd="sng" w="28575">
            <a:solidFill>
              <a:srgbClr val="0000FF"/>
            </a:solidFill>
            <a:prstDash val="dashDot"/>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2000"/>
                                        <p:tgtEl>
                                          <p:spTgt spid="177"/>
                                        </p:tgtEl>
                                        <p:attrNameLst>
                                          <p:attrName>ppt_w</p:attrName>
                                        </p:attrNameLst>
                                      </p:cBhvr>
                                      <p:tavLst>
                                        <p:tav fmla="" tm="0">
                                          <p:val>
                                            <p:strVal val="0"/>
                                          </p:val>
                                        </p:tav>
                                        <p:tav fmla="" tm="100000">
                                          <p:val>
                                            <p:strVal val="#ppt_w"/>
                                          </p:val>
                                        </p:tav>
                                      </p:tavLst>
                                    </p:anim>
                                    <p:anim calcmode="lin" valueType="num">
                                      <p:cBhvr additive="base">
                                        <p:cTn dur="2000"/>
                                        <p:tgtEl>
                                          <p:spTgt spid="1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Early Intervention Service Log</a:t>
            </a:r>
            <a:endParaRPr/>
          </a:p>
        </p:txBody>
      </p:sp>
      <p:sp>
        <p:nvSpPr>
          <p:cNvPr id="183" name="Google Shape;183;p25"/>
          <p:cNvSpPr txBox="1"/>
          <p:nvPr>
            <p:ph idx="1" type="body"/>
          </p:nvPr>
        </p:nvSpPr>
        <p:spPr>
          <a:xfrm>
            <a:off x="244200" y="1017725"/>
            <a:ext cx="8844600" cy="412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Delay in </a:t>
            </a:r>
            <a:r>
              <a:rPr lang="en">
                <a:solidFill>
                  <a:schemeClr val="dk1"/>
                </a:solidFill>
              </a:rPr>
              <a:t>Provision of Early Intervention Service</a:t>
            </a:r>
            <a:endParaRPr/>
          </a:p>
          <a:p>
            <a:pPr indent="-342900" lvl="0" marL="457200" rtl="0" algn="l">
              <a:spcBef>
                <a:spcPts val="0"/>
              </a:spcBef>
              <a:spcAft>
                <a:spcPts val="0"/>
              </a:spcAft>
              <a:buSzPts val="1800"/>
              <a:buChar char="●"/>
            </a:pPr>
            <a:r>
              <a:rPr lang="en"/>
              <a:t>Service provided more than 30 calendar days after </a:t>
            </a:r>
            <a:r>
              <a:rPr lang="en"/>
              <a:t>Consent</a:t>
            </a:r>
            <a:r>
              <a:rPr lang="en"/>
              <a:t> for </a:t>
            </a:r>
            <a:r>
              <a:rPr lang="en"/>
              <a:t>Early</a:t>
            </a:r>
            <a:r>
              <a:rPr lang="en"/>
              <a:t> ACCESS Services </a:t>
            </a:r>
            <a:endParaRPr/>
          </a:p>
          <a:p>
            <a:pPr indent="-342900" lvl="0" marL="457200" rtl="0" algn="l">
              <a:spcBef>
                <a:spcPts val="0"/>
              </a:spcBef>
              <a:spcAft>
                <a:spcPts val="0"/>
              </a:spcAft>
              <a:buSzPts val="1800"/>
              <a:buChar char="●"/>
            </a:pPr>
            <a:r>
              <a:rPr lang="en"/>
              <a:t>Reason for Delay in First Delivery must be documented on Service Log Entry</a:t>
            </a:r>
            <a:endParaRPr/>
          </a:p>
          <a:p>
            <a:pPr indent="-317500" lvl="1" marL="914400" rtl="0" algn="l">
              <a:spcBef>
                <a:spcPts val="0"/>
              </a:spcBef>
              <a:spcAft>
                <a:spcPts val="0"/>
              </a:spcAft>
              <a:buSzPts val="1400"/>
              <a:buChar char="○"/>
            </a:pPr>
            <a:r>
              <a:rPr lang="en"/>
              <a:t>Family</a:t>
            </a:r>
            <a:endParaRPr/>
          </a:p>
          <a:p>
            <a:pPr indent="-317500" lvl="1" marL="914400" rtl="0" algn="l">
              <a:spcBef>
                <a:spcPts val="0"/>
              </a:spcBef>
              <a:spcAft>
                <a:spcPts val="0"/>
              </a:spcAft>
              <a:buSzPts val="1400"/>
              <a:buChar char="○"/>
            </a:pPr>
            <a:r>
              <a:rPr lang="en"/>
              <a:t>Agency</a:t>
            </a:r>
            <a:endParaRPr/>
          </a:p>
          <a:p>
            <a:pPr indent="-317500" lvl="1" marL="914400" rtl="0" algn="l">
              <a:spcBef>
                <a:spcPts val="0"/>
              </a:spcBef>
              <a:spcAft>
                <a:spcPts val="0"/>
              </a:spcAft>
              <a:buSzPts val="1400"/>
              <a:buChar char="○"/>
            </a:pPr>
            <a:r>
              <a:rPr lang="en"/>
              <a:t>Public Health Emergency</a:t>
            </a:r>
            <a:endParaRPr/>
          </a:p>
          <a:p>
            <a:pPr indent="-317500" lvl="1" marL="914400" rtl="0" algn="l">
              <a:spcBef>
                <a:spcPts val="0"/>
              </a:spcBef>
              <a:spcAft>
                <a:spcPts val="0"/>
              </a:spcAft>
              <a:buSzPts val="1400"/>
              <a:buChar char="○"/>
            </a:pPr>
            <a:r>
              <a:rPr lang="en"/>
              <a:t>Other </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
              <a:t>Note</a:t>
            </a:r>
            <a:r>
              <a:rPr lang="en"/>
              <a:t>: </a:t>
            </a:r>
            <a:r>
              <a:rPr lang="en"/>
              <a:t>Family Contact Logs</a:t>
            </a:r>
            <a:endParaRPr/>
          </a:p>
          <a:p>
            <a:pPr indent="-317500" lvl="1" marL="914400" rtl="0" algn="l">
              <a:spcBef>
                <a:spcPts val="0"/>
              </a:spcBef>
              <a:spcAft>
                <a:spcPts val="0"/>
              </a:spcAft>
              <a:buSzPts val="1400"/>
              <a:buChar char="○"/>
            </a:pPr>
            <a:r>
              <a:rPr lang="en"/>
              <a:t>Documentation</a:t>
            </a:r>
            <a:r>
              <a:rPr lang="en"/>
              <a:t> of contact(s)</a:t>
            </a:r>
            <a:endParaRPr/>
          </a:p>
          <a:p>
            <a:pPr indent="-317500" lvl="1" marL="914400" rtl="0" algn="l">
              <a:spcBef>
                <a:spcPts val="0"/>
              </a:spcBef>
              <a:spcAft>
                <a:spcPts val="0"/>
              </a:spcAft>
              <a:buSzPts val="1400"/>
              <a:buChar char="○"/>
            </a:pPr>
            <a:r>
              <a:rPr lang="en"/>
              <a:t>Circumstance(s) causing delay</a:t>
            </a:r>
            <a:endParaRPr/>
          </a:p>
          <a:p>
            <a:pPr indent="0" lvl="0" marL="0" rtl="0" algn="l">
              <a:lnSpc>
                <a:spcPct val="100000"/>
              </a:lnSpc>
              <a:spcBef>
                <a:spcPts val="0"/>
              </a:spcBef>
              <a:spcAft>
                <a:spcPts val="0"/>
              </a:spcAft>
              <a:buNone/>
            </a:pPr>
            <a:r>
              <a:t/>
            </a:r>
            <a:endParaRPr sz="1000">
              <a:solidFill>
                <a:schemeClr val="dk1"/>
              </a:solidFill>
            </a:endParaRPr>
          </a:p>
          <a:p>
            <a:pPr indent="0" lvl="0" marL="0" rtl="0" algn="l">
              <a:lnSpc>
                <a:spcPct val="100000"/>
              </a:lnSpc>
              <a:spcBef>
                <a:spcPts val="1000"/>
              </a:spcBef>
              <a:spcAft>
                <a:spcPts val="0"/>
              </a:spcAft>
              <a:buNone/>
            </a:pPr>
            <a:r>
              <a:t/>
            </a:r>
            <a:endParaRPr sz="1000">
              <a:solidFill>
                <a:schemeClr val="dk1"/>
              </a:solidFill>
            </a:endParaRPr>
          </a:p>
          <a:p>
            <a:pPr indent="0" lvl="0" marL="0" rtl="0" algn="l">
              <a:lnSpc>
                <a:spcPct val="100000"/>
              </a:lnSpc>
              <a:spcBef>
                <a:spcPts val="0"/>
              </a:spcBef>
              <a:spcAft>
                <a:spcPts val="0"/>
              </a:spcAft>
              <a:buNone/>
            </a:pPr>
            <a:r>
              <a:rPr lang="en" sz="1000">
                <a:solidFill>
                  <a:schemeClr val="dk1"/>
                </a:solidFill>
              </a:rPr>
              <a:t>Resource</a:t>
            </a:r>
            <a:r>
              <a:rPr b="1" lang="en" sz="1000">
                <a:solidFill>
                  <a:schemeClr val="dk1"/>
                </a:solidFill>
              </a:rPr>
              <a:t>: </a:t>
            </a:r>
            <a:r>
              <a:rPr b="1" lang="en" sz="1000" u="sng">
                <a:solidFill>
                  <a:srgbClr val="1155CC"/>
                </a:solidFill>
                <a:highlight>
                  <a:srgbClr val="FFFFFF"/>
                </a:highlight>
                <a:hlinkClick r:id="rId3">
                  <a:extLst>
                    <a:ext uri="{A12FA001-AC4F-418D-AE19-62706E023703}">
                      <ahyp:hlinkClr val="tx"/>
                    </a:ext>
                  </a:extLst>
                </a:hlinkClick>
              </a:rPr>
              <a:t>Codes &amp; Definitions Used in the ACHIEVE System - Early Intervention</a:t>
            </a:r>
            <a:r>
              <a:rPr lang="en" sz="1000">
                <a:solidFill>
                  <a:schemeClr val="dk1"/>
                </a:solidFill>
              </a:rPr>
              <a:t> - Defines reasons for delay in first delivery of a service.</a:t>
            </a:r>
            <a:endParaRPr sz="1000"/>
          </a:p>
        </p:txBody>
      </p:sp>
      <p:pic>
        <p:nvPicPr>
          <p:cNvPr id="184" name="Google Shape;184;p25"/>
          <p:cNvPicPr preferRelativeResize="0"/>
          <p:nvPr/>
        </p:nvPicPr>
        <p:blipFill>
          <a:blip r:embed="rId4">
            <a:alphaModFix/>
          </a:blip>
          <a:stretch>
            <a:fillRect/>
          </a:stretch>
        </p:blipFill>
        <p:spPr>
          <a:xfrm>
            <a:off x="3846175" y="2472250"/>
            <a:ext cx="5186551" cy="2305125"/>
          </a:xfrm>
          <a:prstGeom prst="rect">
            <a:avLst/>
          </a:prstGeom>
          <a:noFill/>
          <a:ln cap="flat" cmpd="sng" w="12700">
            <a:solidFill>
              <a:srgbClr val="D9D9D9"/>
            </a:solidFill>
            <a:prstDash val="solid"/>
            <a:miter lim="8000"/>
            <a:headEnd len="sm" w="sm" type="none"/>
            <a:tailEnd len="sm" w="sm" type="none"/>
          </a:ln>
        </p:spPr>
      </p:pic>
      <p:pic>
        <p:nvPicPr>
          <p:cNvPr id="185" name="Google Shape;185;p25"/>
          <p:cNvPicPr preferRelativeResize="0"/>
          <p:nvPr/>
        </p:nvPicPr>
        <p:blipFill>
          <a:blip r:embed="rId5">
            <a:alphaModFix/>
          </a:blip>
          <a:stretch>
            <a:fillRect/>
          </a:stretch>
        </p:blipFill>
        <p:spPr>
          <a:xfrm>
            <a:off x="-3" y="40975"/>
            <a:ext cx="1155751" cy="798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type="title"/>
          </p:nvPr>
        </p:nvSpPr>
        <p:spPr>
          <a:xfrm>
            <a:off x="311700" y="321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Early Intervention Service Log</a:t>
            </a:r>
            <a:endParaRPr/>
          </a:p>
        </p:txBody>
      </p:sp>
      <p:sp>
        <p:nvSpPr>
          <p:cNvPr id="191" name="Google Shape;191;p26"/>
          <p:cNvSpPr txBox="1"/>
          <p:nvPr>
            <p:ph idx="1" type="body"/>
          </p:nvPr>
        </p:nvSpPr>
        <p:spPr>
          <a:xfrm>
            <a:off x="111400" y="797200"/>
            <a:ext cx="8520600" cy="428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Additional Service Log sections in ACHIEVE </a:t>
            </a:r>
            <a:r>
              <a:rPr lang="en"/>
              <a:t>include</a:t>
            </a:r>
            <a:r>
              <a:rPr lang="en"/>
              <a:t>:</a:t>
            </a:r>
            <a:endParaRPr/>
          </a:p>
          <a:p>
            <a:pPr indent="0" lvl="0" marL="0" rtl="0" algn="l">
              <a:spcBef>
                <a:spcPts val="0"/>
              </a:spcBef>
              <a:spcAft>
                <a:spcPts val="0"/>
              </a:spcAft>
              <a:buNone/>
            </a:pPr>
            <a:r>
              <a:rPr lang="en"/>
              <a:t>Comments</a:t>
            </a:r>
            <a:endParaRPr/>
          </a:p>
          <a:p>
            <a:pPr indent="-330200" lvl="0" marL="457200" rtl="0" algn="l">
              <a:spcBef>
                <a:spcPts val="0"/>
              </a:spcBef>
              <a:spcAft>
                <a:spcPts val="0"/>
              </a:spcAft>
              <a:buSzPts val="1600"/>
              <a:buChar char="●"/>
            </a:pPr>
            <a:r>
              <a:rPr lang="en" sz="1600"/>
              <a:t>Recent events, health updates, appointments</a:t>
            </a:r>
            <a:endParaRPr sz="1600"/>
          </a:p>
          <a:p>
            <a:pPr indent="0" lvl="0" marL="0" rtl="0" algn="l">
              <a:spcBef>
                <a:spcPts val="1000"/>
              </a:spcBef>
              <a:spcAft>
                <a:spcPts val="0"/>
              </a:spcAft>
              <a:buNone/>
            </a:pPr>
            <a:r>
              <a:rPr lang="en"/>
              <a:t>Monitoring for Progress</a:t>
            </a:r>
            <a:endParaRPr/>
          </a:p>
          <a:p>
            <a:pPr indent="-342900" lvl="0" marL="457200" rtl="0" algn="l">
              <a:spcBef>
                <a:spcPts val="0"/>
              </a:spcBef>
              <a:spcAft>
                <a:spcPts val="0"/>
              </a:spcAft>
              <a:buClr>
                <a:schemeClr val="dk1"/>
              </a:buClr>
              <a:buSzPts val="1800"/>
              <a:buChar char="●"/>
            </a:pPr>
            <a:r>
              <a:rPr lang="en" sz="1600">
                <a:solidFill>
                  <a:schemeClr val="dk1"/>
                </a:solidFill>
              </a:rPr>
              <a:t>How is the plan working?</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Celebrations and Reflections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Degree of progress toward achieving outcomes identified in the IFSP</a:t>
            </a:r>
            <a:endParaRPr sz="1600"/>
          </a:p>
          <a:p>
            <a:pPr indent="0" lvl="0" marL="0" rtl="0" algn="l">
              <a:spcBef>
                <a:spcPts val="1000"/>
              </a:spcBef>
              <a:spcAft>
                <a:spcPts val="0"/>
              </a:spcAft>
              <a:buNone/>
            </a:pPr>
            <a:r>
              <a:rPr lang="en"/>
              <a:t>Family Guided Routines Based Intervention (FGRBI) Plan (Family 5Q)</a:t>
            </a:r>
            <a:endParaRPr/>
          </a:p>
          <a:p>
            <a:pPr indent="-330200" lvl="0" marL="457200" rtl="0" algn="l">
              <a:spcBef>
                <a:spcPts val="0"/>
              </a:spcBef>
              <a:spcAft>
                <a:spcPts val="0"/>
              </a:spcAft>
              <a:buSzPts val="1600"/>
              <a:buChar char="●"/>
            </a:pPr>
            <a:r>
              <a:rPr lang="en" sz="1600"/>
              <a:t>D</a:t>
            </a:r>
            <a:r>
              <a:rPr lang="en" sz="1600"/>
              <a:t>iscussions, routines, and a plan for practice between visits </a:t>
            </a:r>
            <a:endParaRPr sz="1600"/>
          </a:p>
          <a:p>
            <a:pPr indent="-311150" lvl="1" marL="914400" rtl="0" algn="l">
              <a:spcBef>
                <a:spcPts val="0"/>
              </a:spcBef>
              <a:spcAft>
                <a:spcPts val="0"/>
              </a:spcAft>
              <a:buSzPts val="1300"/>
              <a:buChar char="○"/>
            </a:pPr>
            <a:r>
              <a:rPr b="1" lang="en" sz="1300"/>
              <a:t>What </a:t>
            </a:r>
            <a:r>
              <a:rPr lang="en" sz="1300"/>
              <a:t>specific targets, steps or parts of the skill, they want their child to learn.</a:t>
            </a:r>
            <a:endParaRPr sz="1300"/>
          </a:p>
          <a:p>
            <a:pPr indent="-311150" lvl="1" marL="914400" rtl="0" algn="l">
              <a:spcBef>
                <a:spcPts val="0"/>
              </a:spcBef>
              <a:spcAft>
                <a:spcPts val="0"/>
              </a:spcAft>
              <a:buSzPts val="1300"/>
              <a:buChar char="○"/>
            </a:pPr>
            <a:r>
              <a:rPr b="1" lang="en" sz="1300"/>
              <a:t>Why </a:t>
            </a:r>
            <a:r>
              <a:rPr lang="en" sz="1300"/>
              <a:t>the targets are important skills or behaviors that will support their child’s development.</a:t>
            </a:r>
            <a:endParaRPr sz="1300"/>
          </a:p>
          <a:p>
            <a:pPr indent="-311150" lvl="1" marL="914400" rtl="0" algn="l">
              <a:spcBef>
                <a:spcPts val="0"/>
              </a:spcBef>
              <a:spcAft>
                <a:spcPts val="0"/>
              </a:spcAft>
              <a:buSzPts val="1300"/>
              <a:buChar char="○"/>
            </a:pPr>
            <a:r>
              <a:rPr b="1" lang="en" sz="1300"/>
              <a:t>Where, When</a:t>
            </a:r>
            <a:r>
              <a:rPr lang="en" sz="1300"/>
              <a:t>, and with </a:t>
            </a:r>
            <a:r>
              <a:rPr b="1" lang="en" sz="1300"/>
              <a:t>Whom </a:t>
            </a:r>
            <a:r>
              <a:rPr lang="en" sz="1300"/>
              <a:t>the embedded learning opportunities will take place.</a:t>
            </a:r>
            <a:endParaRPr sz="1300"/>
          </a:p>
          <a:p>
            <a:pPr indent="-311150" lvl="1" marL="914400" rtl="0" algn="l">
              <a:spcBef>
                <a:spcPts val="0"/>
              </a:spcBef>
              <a:spcAft>
                <a:spcPts val="0"/>
              </a:spcAft>
              <a:buSzPts val="1300"/>
              <a:buChar char="○"/>
            </a:pPr>
            <a:r>
              <a:rPr b="1" lang="en" sz="1300"/>
              <a:t>How</a:t>
            </a:r>
            <a:r>
              <a:rPr lang="en" sz="1300"/>
              <a:t>, or the strategies the caregiver will use, that support learning for their child</a:t>
            </a:r>
            <a:endParaRPr sz="1300"/>
          </a:p>
          <a:p>
            <a:pPr indent="-311150" lvl="1" marL="914400" rtl="0" algn="l">
              <a:spcBef>
                <a:spcPts val="0"/>
              </a:spcBef>
              <a:spcAft>
                <a:spcPts val="0"/>
              </a:spcAft>
              <a:buSzPts val="1300"/>
              <a:buChar char="○"/>
            </a:pPr>
            <a:r>
              <a:rPr b="1" lang="en" sz="1300"/>
              <a:t>How </a:t>
            </a:r>
            <a:r>
              <a:rPr lang="en" sz="1300"/>
              <a:t>will the caregiver know if the plan is working to meet the outcomes they have identified.</a:t>
            </a:r>
            <a:endParaRPr sz="1300"/>
          </a:p>
        </p:txBody>
      </p:sp>
      <p:pic>
        <p:nvPicPr>
          <p:cNvPr id="192" name="Google Shape;192;p26"/>
          <p:cNvPicPr preferRelativeResize="0"/>
          <p:nvPr/>
        </p:nvPicPr>
        <p:blipFill>
          <a:blip r:embed="rId3">
            <a:alphaModFix/>
          </a:blip>
          <a:stretch>
            <a:fillRect/>
          </a:stretch>
        </p:blipFill>
        <p:spPr>
          <a:xfrm>
            <a:off x="-3" y="40975"/>
            <a:ext cx="1155751" cy="798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 calcmode="lin" valueType="num">
                                      <p:cBhvr additive="base">
                                        <p:cTn dur="1000"/>
                                        <p:tgtEl>
                                          <p:spTgt spid="191">
                                            <p:txEl>
                                              <p:pRg end="0" st="0"/>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 calcmode="lin" valueType="num">
                                      <p:cBhvr additive="base">
                                        <p:cTn dur="1000"/>
                                        <p:tgtEl>
                                          <p:spTgt spid="191">
                                            <p:txEl>
                                              <p:pRg end="1" st="1"/>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 calcmode="lin" valueType="num">
                                      <p:cBhvr additive="base">
                                        <p:cTn dur="1000"/>
                                        <p:tgtEl>
                                          <p:spTgt spid="191">
                                            <p:txEl>
                                              <p:pRg end="2" st="2"/>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anim calcmode="lin" valueType="num">
                                      <p:cBhvr additive="base">
                                        <p:cTn dur="1000"/>
                                        <p:tgtEl>
                                          <p:spTgt spid="191">
                                            <p:txEl>
                                              <p:pRg end="3" st="3"/>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anim calcmode="lin" valueType="num">
                                      <p:cBhvr additive="base">
                                        <p:cTn dur="1000"/>
                                        <p:tgtEl>
                                          <p:spTgt spid="191">
                                            <p:txEl>
                                              <p:pRg end="4" st="4"/>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5000"/>
                            </p:stCondLst>
                            <p:childTnLst>
                              <p:par>
                                <p:cTn fill="hold" nodeType="afterEffect" presetClass="entr" presetID="2" presetSubtype="4">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anim calcmode="lin" valueType="num">
                                      <p:cBhvr additive="base">
                                        <p:cTn dur="1000"/>
                                        <p:tgtEl>
                                          <p:spTgt spid="191">
                                            <p:txEl>
                                              <p:pRg end="5" st="5"/>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6000"/>
                            </p:stCondLst>
                            <p:childTnLst>
                              <p:par>
                                <p:cTn fill="hold" nodeType="afterEffect" presetClass="entr" presetID="2" presetSubtype="4">
                                  <p:stCondLst>
                                    <p:cond delay="0"/>
                                  </p:stCondLst>
                                  <p:childTnLst>
                                    <p:set>
                                      <p:cBhvr>
                                        <p:cTn dur="1" fill="hold">
                                          <p:stCondLst>
                                            <p:cond delay="0"/>
                                          </p:stCondLst>
                                        </p:cTn>
                                        <p:tgtEl>
                                          <p:spTgt spid="191">
                                            <p:txEl>
                                              <p:pRg end="6" st="6"/>
                                            </p:txEl>
                                          </p:spTgt>
                                        </p:tgtEl>
                                        <p:attrNameLst>
                                          <p:attrName>style.visibility</p:attrName>
                                        </p:attrNameLst>
                                      </p:cBhvr>
                                      <p:to>
                                        <p:strVal val="visible"/>
                                      </p:to>
                                    </p:set>
                                    <p:anim calcmode="lin" valueType="num">
                                      <p:cBhvr additive="base">
                                        <p:cTn dur="1000"/>
                                        <p:tgtEl>
                                          <p:spTgt spid="191">
                                            <p:txEl>
                                              <p:pRg end="6" st="6"/>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7000"/>
                            </p:stCondLst>
                            <p:childTnLst>
                              <p:par>
                                <p:cTn fill="hold" nodeType="afterEffect" presetClass="entr" presetID="2" presetSubtype="4">
                                  <p:stCondLst>
                                    <p:cond delay="0"/>
                                  </p:stCondLst>
                                  <p:childTnLst>
                                    <p:set>
                                      <p:cBhvr>
                                        <p:cTn dur="1" fill="hold">
                                          <p:stCondLst>
                                            <p:cond delay="0"/>
                                          </p:stCondLst>
                                        </p:cTn>
                                        <p:tgtEl>
                                          <p:spTgt spid="191">
                                            <p:txEl>
                                              <p:pRg end="7" st="7"/>
                                            </p:txEl>
                                          </p:spTgt>
                                        </p:tgtEl>
                                        <p:attrNameLst>
                                          <p:attrName>style.visibility</p:attrName>
                                        </p:attrNameLst>
                                      </p:cBhvr>
                                      <p:to>
                                        <p:strVal val="visible"/>
                                      </p:to>
                                    </p:set>
                                    <p:anim calcmode="lin" valueType="num">
                                      <p:cBhvr additive="base">
                                        <p:cTn dur="1000"/>
                                        <p:tgtEl>
                                          <p:spTgt spid="191">
                                            <p:txEl>
                                              <p:pRg end="7" st="7"/>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8000"/>
                            </p:stCondLst>
                            <p:childTnLst>
                              <p:par>
                                <p:cTn fill="hold" nodeType="afterEffect" presetClass="entr" presetID="2" presetSubtype="4">
                                  <p:stCondLst>
                                    <p:cond delay="0"/>
                                  </p:stCondLst>
                                  <p:childTnLst>
                                    <p:set>
                                      <p:cBhvr>
                                        <p:cTn dur="1" fill="hold">
                                          <p:stCondLst>
                                            <p:cond delay="0"/>
                                          </p:stCondLst>
                                        </p:cTn>
                                        <p:tgtEl>
                                          <p:spTgt spid="191">
                                            <p:txEl>
                                              <p:pRg end="8" st="8"/>
                                            </p:txEl>
                                          </p:spTgt>
                                        </p:tgtEl>
                                        <p:attrNameLst>
                                          <p:attrName>style.visibility</p:attrName>
                                        </p:attrNameLst>
                                      </p:cBhvr>
                                      <p:to>
                                        <p:strVal val="visible"/>
                                      </p:to>
                                    </p:set>
                                    <p:anim calcmode="lin" valueType="num">
                                      <p:cBhvr additive="base">
                                        <p:cTn dur="1000"/>
                                        <p:tgtEl>
                                          <p:spTgt spid="191">
                                            <p:txEl>
                                              <p:pRg end="8" st="8"/>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9000"/>
                            </p:stCondLst>
                            <p:childTnLst>
                              <p:par>
                                <p:cTn fill="hold" nodeType="afterEffect" presetClass="entr" presetID="2" presetSubtype="4">
                                  <p:stCondLst>
                                    <p:cond delay="0"/>
                                  </p:stCondLst>
                                  <p:childTnLst>
                                    <p:set>
                                      <p:cBhvr>
                                        <p:cTn dur="1" fill="hold">
                                          <p:stCondLst>
                                            <p:cond delay="0"/>
                                          </p:stCondLst>
                                        </p:cTn>
                                        <p:tgtEl>
                                          <p:spTgt spid="191">
                                            <p:txEl>
                                              <p:pRg end="9" st="9"/>
                                            </p:txEl>
                                          </p:spTgt>
                                        </p:tgtEl>
                                        <p:attrNameLst>
                                          <p:attrName>style.visibility</p:attrName>
                                        </p:attrNameLst>
                                      </p:cBhvr>
                                      <p:to>
                                        <p:strVal val="visible"/>
                                      </p:to>
                                    </p:set>
                                    <p:anim calcmode="lin" valueType="num">
                                      <p:cBhvr additive="base">
                                        <p:cTn dur="1000"/>
                                        <p:tgtEl>
                                          <p:spTgt spid="191">
                                            <p:txEl>
                                              <p:pRg end="9" st="9"/>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0000"/>
                            </p:stCondLst>
                            <p:childTnLst>
                              <p:par>
                                <p:cTn fill="hold" nodeType="afterEffect" presetClass="entr" presetID="2" presetSubtype="4">
                                  <p:stCondLst>
                                    <p:cond delay="0"/>
                                  </p:stCondLst>
                                  <p:childTnLst>
                                    <p:set>
                                      <p:cBhvr>
                                        <p:cTn dur="1" fill="hold">
                                          <p:stCondLst>
                                            <p:cond delay="0"/>
                                          </p:stCondLst>
                                        </p:cTn>
                                        <p:tgtEl>
                                          <p:spTgt spid="191">
                                            <p:txEl>
                                              <p:pRg end="10" st="10"/>
                                            </p:txEl>
                                          </p:spTgt>
                                        </p:tgtEl>
                                        <p:attrNameLst>
                                          <p:attrName>style.visibility</p:attrName>
                                        </p:attrNameLst>
                                      </p:cBhvr>
                                      <p:to>
                                        <p:strVal val="visible"/>
                                      </p:to>
                                    </p:set>
                                    <p:anim calcmode="lin" valueType="num">
                                      <p:cBhvr additive="base">
                                        <p:cTn dur="1000"/>
                                        <p:tgtEl>
                                          <p:spTgt spid="191">
                                            <p:txEl>
                                              <p:pRg end="10" st="10"/>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1000"/>
                            </p:stCondLst>
                            <p:childTnLst>
                              <p:par>
                                <p:cTn fill="hold" nodeType="afterEffect" presetClass="entr" presetID="2" presetSubtype="4">
                                  <p:stCondLst>
                                    <p:cond delay="0"/>
                                  </p:stCondLst>
                                  <p:childTnLst>
                                    <p:set>
                                      <p:cBhvr>
                                        <p:cTn dur="1" fill="hold">
                                          <p:stCondLst>
                                            <p:cond delay="0"/>
                                          </p:stCondLst>
                                        </p:cTn>
                                        <p:tgtEl>
                                          <p:spTgt spid="191">
                                            <p:txEl>
                                              <p:pRg end="11" st="11"/>
                                            </p:txEl>
                                          </p:spTgt>
                                        </p:tgtEl>
                                        <p:attrNameLst>
                                          <p:attrName>style.visibility</p:attrName>
                                        </p:attrNameLst>
                                      </p:cBhvr>
                                      <p:to>
                                        <p:strVal val="visible"/>
                                      </p:to>
                                    </p:set>
                                    <p:anim calcmode="lin" valueType="num">
                                      <p:cBhvr additive="base">
                                        <p:cTn dur="1000"/>
                                        <p:tgtEl>
                                          <p:spTgt spid="191">
                                            <p:txEl>
                                              <p:pRg end="11" st="11"/>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2000"/>
                            </p:stCondLst>
                            <p:childTnLst>
                              <p:par>
                                <p:cTn fill="hold" nodeType="afterEffect" presetClass="entr" presetID="2" presetSubtype="4">
                                  <p:stCondLst>
                                    <p:cond delay="0"/>
                                  </p:stCondLst>
                                  <p:childTnLst>
                                    <p:set>
                                      <p:cBhvr>
                                        <p:cTn dur="1" fill="hold">
                                          <p:stCondLst>
                                            <p:cond delay="0"/>
                                          </p:stCondLst>
                                        </p:cTn>
                                        <p:tgtEl>
                                          <p:spTgt spid="191">
                                            <p:txEl>
                                              <p:pRg end="12" st="12"/>
                                            </p:txEl>
                                          </p:spTgt>
                                        </p:tgtEl>
                                        <p:attrNameLst>
                                          <p:attrName>style.visibility</p:attrName>
                                        </p:attrNameLst>
                                      </p:cBhvr>
                                      <p:to>
                                        <p:strVal val="visible"/>
                                      </p:to>
                                    </p:set>
                                    <p:anim calcmode="lin" valueType="num">
                                      <p:cBhvr additive="base">
                                        <p:cTn dur="1000"/>
                                        <p:tgtEl>
                                          <p:spTgt spid="191">
                                            <p:txEl>
                                              <p:pRg end="12" st="12"/>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3000"/>
                            </p:stCondLst>
                            <p:childTnLst>
                              <p:par>
                                <p:cTn fill="hold" nodeType="afterEffect" presetClass="entr" presetID="2" presetSubtype="4">
                                  <p:stCondLst>
                                    <p:cond delay="0"/>
                                  </p:stCondLst>
                                  <p:childTnLst>
                                    <p:set>
                                      <p:cBhvr>
                                        <p:cTn dur="1" fill="hold">
                                          <p:stCondLst>
                                            <p:cond delay="0"/>
                                          </p:stCondLst>
                                        </p:cTn>
                                        <p:tgtEl>
                                          <p:spTgt spid="191">
                                            <p:txEl>
                                              <p:pRg end="13" st="13"/>
                                            </p:txEl>
                                          </p:spTgt>
                                        </p:tgtEl>
                                        <p:attrNameLst>
                                          <p:attrName>style.visibility</p:attrName>
                                        </p:attrNameLst>
                                      </p:cBhvr>
                                      <p:to>
                                        <p:strVal val="visible"/>
                                      </p:to>
                                    </p:set>
                                    <p:anim calcmode="lin" valueType="num">
                                      <p:cBhvr additive="base">
                                        <p:cTn dur="1000"/>
                                        <p:tgtEl>
                                          <p:spTgt spid="191">
                                            <p:txEl>
                                              <p:pRg end="13" st="1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ph idx="1" type="body"/>
          </p:nvPr>
        </p:nvSpPr>
        <p:spPr>
          <a:xfrm>
            <a:off x="186600" y="816425"/>
            <a:ext cx="4671600" cy="424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t>Service Log Transforms to Family Intervention Plan!</a:t>
            </a:r>
            <a:endParaRPr b="1" sz="1500"/>
          </a:p>
          <a:p>
            <a:pPr indent="-317500" lvl="0" marL="457200" rtl="0" algn="l">
              <a:spcBef>
                <a:spcPts val="0"/>
              </a:spcBef>
              <a:spcAft>
                <a:spcPts val="0"/>
              </a:spcAft>
              <a:buClr>
                <a:srgbClr val="1155CC"/>
              </a:buClr>
              <a:buSzPts val="1400"/>
              <a:buChar char="●"/>
            </a:pPr>
            <a:r>
              <a:rPr b="1" lang="en" sz="1400">
                <a:solidFill>
                  <a:srgbClr val="1155CC"/>
                </a:solidFill>
              </a:rPr>
              <a:t>Session Details</a:t>
            </a:r>
            <a:endParaRPr b="1" sz="1400">
              <a:solidFill>
                <a:srgbClr val="1155CC"/>
              </a:solidFill>
            </a:endParaRPr>
          </a:p>
          <a:p>
            <a:pPr indent="-317500" lvl="1" marL="914400" rtl="0" algn="l">
              <a:spcBef>
                <a:spcPts val="0"/>
              </a:spcBef>
              <a:spcAft>
                <a:spcPts val="0"/>
              </a:spcAft>
              <a:buClr>
                <a:srgbClr val="1155CC"/>
              </a:buClr>
              <a:buSzPts val="1400"/>
              <a:buChar char="○"/>
            </a:pPr>
            <a:r>
              <a:rPr lang="en" sz="1400">
                <a:solidFill>
                  <a:srgbClr val="1155CC"/>
                </a:solidFill>
              </a:rPr>
              <a:t>Date</a:t>
            </a:r>
            <a:endParaRPr sz="1400">
              <a:solidFill>
                <a:srgbClr val="1155CC"/>
              </a:solidFill>
            </a:endParaRPr>
          </a:p>
          <a:p>
            <a:pPr indent="-317500" lvl="1" marL="914400" rtl="0" algn="l">
              <a:spcBef>
                <a:spcPts val="0"/>
              </a:spcBef>
              <a:spcAft>
                <a:spcPts val="0"/>
              </a:spcAft>
              <a:buClr>
                <a:srgbClr val="1155CC"/>
              </a:buClr>
              <a:buSzPts val="1400"/>
              <a:buChar char="○"/>
            </a:pPr>
            <a:r>
              <a:rPr lang="en" sz="1400">
                <a:solidFill>
                  <a:srgbClr val="1155CC"/>
                </a:solidFill>
              </a:rPr>
              <a:t>Service</a:t>
            </a:r>
            <a:endParaRPr sz="1400">
              <a:solidFill>
                <a:srgbClr val="1155CC"/>
              </a:solidFill>
            </a:endParaRPr>
          </a:p>
          <a:p>
            <a:pPr indent="-317500" lvl="1" marL="914400" rtl="0" algn="l">
              <a:spcBef>
                <a:spcPts val="0"/>
              </a:spcBef>
              <a:spcAft>
                <a:spcPts val="0"/>
              </a:spcAft>
              <a:buClr>
                <a:srgbClr val="1155CC"/>
              </a:buClr>
              <a:buSzPts val="1400"/>
              <a:buChar char="○"/>
            </a:pPr>
            <a:r>
              <a:rPr lang="en" sz="1400">
                <a:solidFill>
                  <a:srgbClr val="1155CC"/>
                </a:solidFill>
              </a:rPr>
              <a:t>Comments</a:t>
            </a:r>
            <a:endParaRPr sz="1400">
              <a:solidFill>
                <a:srgbClr val="1155CC"/>
              </a:solidFill>
            </a:endParaRPr>
          </a:p>
          <a:p>
            <a:pPr indent="-317500" lvl="1" marL="914400" rtl="0" algn="l">
              <a:spcBef>
                <a:spcPts val="0"/>
              </a:spcBef>
              <a:spcAft>
                <a:spcPts val="0"/>
              </a:spcAft>
              <a:buClr>
                <a:srgbClr val="1155CC"/>
              </a:buClr>
              <a:buSzPts val="1400"/>
              <a:buChar char="○"/>
            </a:pPr>
            <a:r>
              <a:rPr lang="en" sz="1400">
                <a:solidFill>
                  <a:srgbClr val="1155CC"/>
                </a:solidFill>
              </a:rPr>
              <a:t>Date of Next Visit</a:t>
            </a:r>
            <a:endParaRPr sz="1400">
              <a:solidFill>
                <a:srgbClr val="1155CC"/>
              </a:solidFill>
            </a:endParaRPr>
          </a:p>
          <a:p>
            <a:pPr indent="-317500" lvl="0" marL="457200" rtl="0" algn="l">
              <a:spcBef>
                <a:spcPts val="0"/>
              </a:spcBef>
              <a:spcAft>
                <a:spcPts val="0"/>
              </a:spcAft>
              <a:buClr>
                <a:srgbClr val="38761D"/>
              </a:buClr>
              <a:buSzPts val="1400"/>
              <a:buChar char="●"/>
            </a:pPr>
            <a:r>
              <a:rPr b="1" lang="en" sz="1400">
                <a:solidFill>
                  <a:srgbClr val="38761D"/>
                </a:solidFill>
              </a:rPr>
              <a:t>Monitoring for Progress (Celebrations and Reflections)</a:t>
            </a:r>
            <a:endParaRPr b="1" sz="1400">
              <a:solidFill>
                <a:srgbClr val="38761D"/>
              </a:solidFill>
            </a:endParaRPr>
          </a:p>
          <a:p>
            <a:pPr indent="-317500" lvl="1" marL="914400" rtl="0" algn="l">
              <a:spcBef>
                <a:spcPts val="0"/>
              </a:spcBef>
              <a:spcAft>
                <a:spcPts val="0"/>
              </a:spcAft>
              <a:buClr>
                <a:srgbClr val="38761D"/>
              </a:buClr>
              <a:buSzPts val="1400"/>
              <a:buChar char="○"/>
            </a:pPr>
            <a:r>
              <a:rPr lang="en" sz="1400">
                <a:solidFill>
                  <a:srgbClr val="38761D"/>
                </a:solidFill>
              </a:rPr>
              <a:t>How is the Plan Working?</a:t>
            </a:r>
            <a:endParaRPr sz="1400">
              <a:solidFill>
                <a:srgbClr val="38761D"/>
              </a:solidFill>
            </a:endParaRPr>
          </a:p>
          <a:p>
            <a:pPr indent="-317500" lvl="0" marL="457200" rtl="0" algn="l">
              <a:spcBef>
                <a:spcPts val="0"/>
              </a:spcBef>
              <a:spcAft>
                <a:spcPts val="0"/>
              </a:spcAft>
              <a:buClr>
                <a:srgbClr val="9B2242"/>
              </a:buClr>
              <a:buSzPts val="1400"/>
              <a:buChar char="●"/>
            </a:pPr>
            <a:r>
              <a:rPr b="1" lang="en" sz="1400">
                <a:solidFill>
                  <a:srgbClr val="9B2242"/>
                </a:solidFill>
              </a:rPr>
              <a:t>Family Guided Routines Based Intervention Plan (FGRBI) </a:t>
            </a:r>
            <a:endParaRPr b="1" sz="1400">
              <a:solidFill>
                <a:srgbClr val="9B2242"/>
              </a:solidFill>
            </a:endParaRPr>
          </a:p>
          <a:p>
            <a:pPr indent="-317500" lvl="1" marL="914400" rtl="0" algn="l">
              <a:lnSpc>
                <a:spcPct val="100000"/>
              </a:lnSpc>
              <a:spcBef>
                <a:spcPts val="0"/>
              </a:spcBef>
              <a:spcAft>
                <a:spcPts val="0"/>
              </a:spcAft>
              <a:buClr>
                <a:srgbClr val="9B2242"/>
              </a:buClr>
              <a:buSzPts val="1400"/>
              <a:buChar char="○"/>
            </a:pPr>
            <a:r>
              <a:rPr lang="en" sz="1400">
                <a:solidFill>
                  <a:srgbClr val="9B2242"/>
                </a:solidFill>
              </a:rPr>
              <a:t>IFSP Outcomes</a:t>
            </a:r>
            <a:endParaRPr sz="1400">
              <a:solidFill>
                <a:srgbClr val="9B2242"/>
              </a:solidFill>
            </a:endParaRPr>
          </a:p>
          <a:p>
            <a:pPr indent="-317500" lvl="1" marL="914400" rtl="0" algn="l">
              <a:lnSpc>
                <a:spcPct val="100000"/>
              </a:lnSpc>
              <a:spcBef>
                <a:spcPts val="0"/>
              </a:spcBef>
              <a:spcAft>
                <a:spcPts val="0"/>
              </a:spcAft>
              <a:buClr>
                <a:srgbClr val="9B2242"/>
              </a:buClr>
              <a:buSzPts val="1400"/>
              <a:buChar char="○"/>
            </a:pPr>
            <a:r>
              <a:rPr lang="en" sz="1400">
                <a:solidFill>
                  <a:srgbClr val="9B2242"/>
                </a:solidFill>
              </a:rPr>
              <a:t>What</a:t>
            </a:r>
            <a:endParaRPr sz="1400">
              <a:solidFill>
                <a:srgbClr val="9B2242"/>
              </a:solidFill>
            </a:endParaRPr>
          </a:p>
          <a:p>
            <a:pPr indent="-317500" lvl="1" marL="914400" rtl="0" algn="l">
              <a:lnSpc>
                <a:spcPct val="100000"/>
              </a:lnSpc>
              <a:spcBef>
                <a:spcPts val="0"/>
              </a:spcBef>
              <a:spcAft>
                <a:spcPts val="0"/>
              </a:spcAft>
              <a:buClr>
                <a:srgbClr val="9B2242"/>
              </a:buClr>
              <a:buSzPts val="1400"/>
              <a:buChar char="○"/>
            </a:pPr>
            <a:r>
              <a:rPr lang="en" sz="1400">
                <a:solidFill>
                  <a:srgbClr val="9B2242"/>
                </a:solidFill>
              </a:rPr>
              <a:t>Why</a:t>
            </a:r>
            <a:endParaRPr sz="1400">
              <a:solidFill>
                <a:srgbClr val="9B2242"/>
              </a:solidFill>
            </a:endParaRPr>
          </a:p>
          <a:p>
            <a:pPr indent="-317500" lvl="1" marL="914400" rtl="0" algn="l">
              <a:lnSpc>
                <a:spcPct val="100000"/>
              </a:lnSpc>
              <a:spcBef>
                <a:spcPts val="0"/>
              </a:spcBef>
              <a:spcAft>
                <a:spcPts val="0"/>
              </a:spcAft>
              <a:buClr>
                <a:srgbClr val="9B2242"/>
              </a:buClr>
              <a:buSzPts val="1400"/>
              <a:buChar char="○"/>
            </a:pPr>
            <a:r>
              <a:rPr lang="en" sz="1400">
                <a:solidFill>
                  <a:srgbClr val="9B2242"/>
                </a:solidFill>
              </a:rPr>
              <a:t>When, Where, Who</a:t>
            </a:r>
            <a:endParaRPr sz="1400">
              <a:solidFill>
                <a:srgbClr val="9B2242"/>
              </a:solidFill>
            </a:endParaRPr>
          </a:p>
          <a:p>
            <a:pPr indent="-317500" lvl="1" marL="914400" rtl="0" algn="l">
              <a:lnSpc>
                <a:spcPct val="100000"/>
              </a:lnSpc>
              <a:spcBef>
                <a:spcPts val="0"/>
              </a:spcBef>
              <a:spcAft>
                <a:spcPts val="0"/>
              </a:spcAft>
              <a:buClr>
                <a:srgbClr val="9B2242"/>
              </a:buClr>
              <a:buSzPts val="1400"/>
              <a:buChar char="○"/>
            </a:pPr>
            <a:r>
              <a:rPr lang="en" sz="1400">
                <a:solidFill>
                  <a:srgbClr val="9B2242"/>
                </a:solidFill>
              </a:rPr>
              <a:t>How</a:t>
            </a:r>
            <a:endParaRPr sz="1400">
              <a:solidFill>
                <a:srgbClr val="9B2242"/>
              </a:solidFill>
            </a:endParaRPr>
          </a:p>
          <a:p>
            <a:pPr indent="-317500" lvl="1" marL="914400" rtl="0" algn="l">
              <a:lnSpc>
                <a:spcPct val="100000"/>
              </a:lnSpc>
              <a:spcBef>
                <a:spcPts val="0"/>
              </a:spcBef>
              <a:spcAft>
                <a:spcPts val="0"/>
              </a:spcAft>
              <a:buClr>
                <a:srgbClr val="9B2242"/>
              </a:buClr>
              <a:buSzPts val="1400"/>
              <a:buChar char="○"/>
            </a:pPr>
            <a:r>
              <a:rPr lang="en" sz="1400">
                <a:solidFill>
                  <a:srgbClr val="9B2242"/>
                </a:solidFill>
              </a:rPr>
              <a:t>How we know it is working</a:t>
            </a:r>
            <a:endParaRPr sz="1400">
              <a:solidFill>
                <a:srgbClr val="9B2242"/>
              </a:solidFill>
            </a:endParaRPr>
          </a:p>
        </p:txBody>
      </p:sp>
      <p:sp>
        <p:nvSpPr>
          <p:cNvPr id="198" name="Google Shape;198;p27"/>
          <p:cNvSpPr txBox="1"/>
          <p:nvPr>
            <p:ph type="title"/>
          </p:nvPr>
        </p:nvSpPr>
        <p:spPr>
          <a:xfrm>
            <a:off x="186600" y="303250"/>
            <a:ext cx="35805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Family Intervention Plan</a:t>
            </a:r>
            <a:endParaRPr/>
          </a:p>
        </p:txBody>
      </p:sp>
      <p:pic>
        <p:nvPicPr>
          <p:cNvPr descr="Family Intervention Plan in ACHIEVE with all the completed sections." id="199" name="Google Shape;199;p27"/>
          <p:cNvPicPr preferRelativeResize="0"/>
          <p:nvPr/>
        </p:nvPicPr>
        <p:blipFill>
          <a:blip r:embed="rId3">
            <a:alphaModFix/>
          </a:blip>
          <a:stretch>
            <a:fillRect/>
          </a:stretch>
        </p:blipFill>
        <p:spPr>
          <a:xfrm>
            <a:off x="4858300" y="152400"/>
            <a:ext cx="2872350" cy="4838701"/>
          </a:xfrm>
          <a:prstGeom prst="rect">
            <a:avLst/>
          </a:prstGeom>
          <a:noFill/>
          <a:ln cap="flat" cmpd="sng" w="9525">
            <a:solidFill>
              <a:srgbClr val="CCCCCC"/>
            </a:solidFill>
            <a:prstDash val="solid"/>
            <a:round/>
            <a:headEnd len="sm" w="sm" type="none"/>
            <a:tailEnd len="sm" w="sm" type="none"/>
          </a:ln>
        </p:spPr>
      </p:pic>
      <p:pic>
        <p:nvPicPr>
          <p:cNvPr descr="Illustration of Print Family Intervention Plan in ACHIEVE." id="200" name="Google Shape;200;p27"/>
          <p:cNvPicPr preferRelativeResize="0"/>
          <p:nvPr/>
        </p:nvPicPr>
        <p:blipFill rotWithShape="1">
          <a:blip r:embed="rId4">
            <a:alphaModFix/>
          </a:blip>
          <a:srcRect b="0" l="2761" r="24192" t="6270"/>
          <a:stretch/>
        </p:blipFill>
        <p:spPr>
          <a:xfrm>
            <a:off x="7231050" y="3569725"/>
            <a:ext cx="1566500" cy="1257100"/>
          </a:xfrm>
          <a:prstGeom prst="rect">
            <a:avLst/>
          </a:prstGeom>
          <a:noFill/>
          <a:ln cap="flat" cmpd="sng" w="28575">
            <a:solidFill>
              <a:srgbClr val="CC0000"/>
            </a:solidFill>
            <a:prstDash val="dashDot"/>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2700"/>
                                        <p:tgtEl>
                                          <p:spTgt spid="199"/>
                                        </p:tgtEl>
                                        <p:attrNameLst>
                                          <p:attrName>ppt_w</p:attrName>
                                        </p:attrNameLst>
                                      </p:cBhvr>
                                      <p:tavLst>
                                        <p:tav fmla="" tm="0">
                                          <p:val>
                                            <p:strVal val="0"/>
                                          </p:val>
                                        </p:tav>
                                        <p:tav fmla="" tm="100000">
                                          <p:val>
                                            <p:strVal val="#ppt_w"/>
                                          </p:val>
                                        </p:tav>
                                      </p:tavLst>
                                    </p:anim>
                                    <p:anim calcmode="lin" valueType="num">
                                      <p:cBhvr additive="base">
                                        <p:cTn dur="2700"/>
                                        <p:tgtEl>
                                          <p:spTgt spid="1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1000"/>
                                        <p:tgtEl>
                                          <p:spTgt spid="200"/>
                                        </p:tgtEl>
                                        <p:attrNameLst>
                                          <p:attrName>ppt_w</p:attrName>
                                        </p:attrNameLst>
                                      </p:cBhvr>
                                      <p:tavLst>
                                        <p:tav fmla="" tm="0">
                                          <p:val>
                                            <p:strVal val="0"/>
                                          </p:val>
                                        </p:tav>
                                        <p:tav fmla="" tm="100000">
                                          <p:val>
                                            <p:strVal val="#ppt_w"/>
                                          </p:val>
                                        </p:tav>
                                      </p:tavLst>
                                    </p:anim>
                                    <p:anim calcmode="lin" valueType="num">
                                      <p:cBhvr additive="base">
                                        <p:cTn dur="1000"/>
                                        <p:tgtEl>
                                          <p:spTgt spid="200"/>
                                        </p:tgtEl>
                                        <p:attrNameLst>
                                          <p:attrName>ppt_h</p:attrName>
                                        </p:attrNameLst>
                                      </p:cBhvr>
                                      <p:tavLst>
                                        <p:tav fmla="" tm="0">
                                          <p:val>
                                            <p:strVal val="0"/>
                                          </p:val>
                                        </p:tav>
                                        <p:tav fmla="" tm="100000">
                                          <p:val>
                                            <p:strVal val="#ppt_h"/>
                                          </p:val>
                                        </p:tav>
                                      </p:tavLst>
                                    </p:anim>
                                  </p:childTnLst>
                                </p:cTn>
                              </p:par>
                              <p:par>
                                <p:cTn fill="hold" nodeType="withEffect" presetClass="emph" presetID="8" presetSubtype="0">
                                  <p:stCondLst>
                                    <p:cond delay="0"/>
                                  </p:stCondLst>
                                  <p:childTnLst>
                                    <p:animRot by="-21600000">
                                      <p:cBhvr>
                                        <p:cTn dur="1000" fill="hold"/>
                                        <p:tgtEl>
                                          <p:spTgt spid="200"/>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Annual Performance Report</a:t>
            </a:r>
            <a:endParaRPr/>
          </a:p>
        </p:txBody>
      </p:sp>
      <p:sp>
        <p:nvSpPr>
          <p:cNvPr id="206" name="Google Shape;206;p28"/>
          <p:cNvSpPr txBox="1"/>
          <p:nvPr>
            <p:ph idx="1" type="body"/>
          </p:nvPr>
        </p:nvSpPr>
        <p:spPr>
          <a:xfrm>
            <a:off x="61050" y="1017725"/>
            <a:ext cx="9004800" cy="402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Iowa’s </a:t>
            </a:r>
            <a:r>
              <a:rPr lang="en"/>
              <a:t>System of General Supervision for Early ACCESS</a:t>
            </a:r>
            <a:endParaRPr/>
          </a:p>
          <a:p>
            <a:pPr indent="-342900" lvl="0" marL="914400" rtl="0" algn="l">
              <a:spcBef>
                <a:spcPts val="1000"/>
              </a:spcBef>
              <a:spcAft>
                <a:spcPts val="0"/>
              </a:spcAft>
              <a:buSzPts val="1800"/>
              <a:buChar char="●"/>
            </a:pPr>
            <a:r>
              <a:rPr lang="en"/>
              <a:t>Annual Performance Report (APR) Compliance Indicator (C1)</a:t>
            </a:r>
            <a:endParaRPr/>
          </a:p>
          <a:p>
            <a:pPr indent="-317500" lvl="1" marL="1371600" rtl="0" algn="l">
              <a:spcBef>
                <a:spcPts val="0"/>
              </a:spcBef>
              <a:spcAft>
                <a:spcPts val="0"/>
              </a:spcAft>
              <a:buSzPts val="1400"/>
              <a:buChar char="○"/>
            </a:pPr>
            <a:r>
              <a:rPr lang="en"/>
              <a:t>Percent of infants and toddlers with an Individualized Family Service Plan (IFSP) receiving early intervention services on their IFSP in a timely manner. </a:t>
            </a:r>
            <a:endParaRPr/>
          </a:p>
          <a:p>
            <a:pPr indent="-317500" lvl="2" marL="1828800" rtl="0" algn="l">
              <a:spcBef>
                <a:spcPts val="0"/>
              </a:spcBef>
              <a:spcAft>
                <a:spcPts val="0"/>
              </a:spcAft>
              <a:buSzPts val="1400"/>
              <a:buChar char="■"/>
            </a:pPr>
            <a:r>
              <a:rPr lang="en">
                <a:solidFill>
                  <a:schemeClr val="dk1"/>
                </a:solidFill>
              </a:rPr>
              <a:t>Ensure timely initiation of all new early intervention services identified on the IFSP </a:t>
            </a:r>
            <a:endParaRPr/>
          </a:p>
          <a:p>
            <a:pPr indent="-342900" lvl="0" marL="914400" rtl="0" algn="l">
              <a:spcBef>
                <a:spcPts val="1000"/>
              </a:spcBef>
              <a:spcAft>
                <a:spcPts val="0"/>
              </a:spcAft>
              <a:buSzPts val="1800"/>
              <a:buChar char="●"/>
            </a:pPr>
            <a:r>
              <a:rPr lang="en"/>
              <a:t>APR </a:t>
            </a:r>
            <a:r>
              <a:rPr lang="en"/>
              <a:t>Documentation </a:t>
            </a:r>
            <a:endParaRPr/>
          </a:p>
          <a:p>
            <a:pPr indent="-317500" lvl="1" marL="1371600" rtl="0" algn="l">
              <a:spcBef>
                <a:spcPts val="0"/>
              </a:spcBef>
              <a:spcAft>
                <a:spcPts val="0"/>
              </a:spcAft>
              <a:buSzPts val="1400"/>
              <a:buChar char="○"/>
            </a:pPr>
            <a:r>
              <a:rPr lang="en">
                <a:solidFill>
                  <a:schemeClr val="dk1"/>
                </a:solidFill>
              </a:rPr>
              <a:t>Account for timely provision of early intervention services</a:t>
            </a:r>
            <a:endParaRPr/>
          </a:p>
          <a:p>
            <a:pPr indent="-317500" lvl="2" marL="1828800" rtl="0" algn="l">
              <a:spcBef>
                <a:spcPts val="0"/>
              </a:spcBef>
              <a:spcAft>
                <a:spcPts val="0"/>
              </a:spcAft>
              <a:buSzPts val="1400"/>
              <a:buChar char="■"/>
            </a:pPr>
            <a:r>
              <a:rPr lang="en"/>
              <a:t>Service(s) provided within 30 calendar days from the date in which Consent for Early ACCESS Services is obtained</a:t>
            </a:r>
            <a:endParaRPr/>
          </a:p>
          <a:p>
            <a:pPr indent="-317500" lvl="2" marL="1828800" rtl="0" algn="l">
              <a:spcBef>
                <a:spcPts val="0"/>
              </a:spcBef>
              <a:spcAft>
                <a:spcPts val="0"/>
              </a:spcAft>
              <a:buSzPts val="1400"/>
              <a:buChar char="■"/>
            </a:pPr>
            <a:r>
              <a:rPr lang="en">
                <a:solidFill>
                  <a:schemeClr val="dk1"/>
                </a:solidFill>
              </a:rPr>
              <a:t># of Days from </a:t>
            </a:r>
            <a:r>
              <a:rPr i="1" lang="en">
                <a:solidFill>
                  <a:srgbClr val="4A86E8"/>
                </a:solidFill>
              </a:rPr>
              <a:t>Consent for Early ACCESS Services</a:t>
            </a:r>
            <a:r>
              <a:rPr lang="en">
                <a:solidFill>
                  <a:schemeClr val="dk1"/>
                </a:solidFill>
              </a:rPr>
              <a:t> </a:t>
            </a:r>
            <a:r>
              <a:rPr i="1" lang="en" sz="1100">
                <a:solidFill>
                  <a:schemeClr val="dk1"/>
                </a:solidFill>
              </a:rPr>
              <a:t>(mm/dd/yyyy)</a:t>
            </a:r>
            <a:r>
              <a:rPr lang="en" sz="1500">
                <a:solidFill>
                  <a:schemeClr val="dk1"/>
                </a:solidFill>
              </a:rPr>
              <a:t> </a:t>
            </a:r>
            <a:r>
              <a:rPr lang="en">
                <a:solidFill>
                  <a:schemeClr val="dk1"/>
                </a:solidFill>
              </a:rPr>
              <a:t>to first </a:t>
            </a:r>
            <a:r>
              <a:rPr i="1" lang="en">
                <a:solidFill>
                  <a:srgbClr val="4A86E8"/>
                </a:solidFill>
              </a:rPr>
              <a:t>Service Log Entry</a:t>
            </a:r>
            <a:r>
              <a:rPr i="1" lang="en">
                <a:solidFill>
                  <a:schemeClr val="dk1"/>
                </a:solidFill>
              </a:rPr>
              <a:t> </a:t>
            </a:r>
            <a:r>
              <a:rPr i="1" lang="en" sz="1100">
                <a:solidFill>
                  <a:schemeClr val="dk1"/>
                </a:solidFill>
              </a:rPr>
              <a:t>(mm/dd/yyyy)</a:t>
            </a:r>
            <a:r>
              <a:rPr lang="en"/>
              <a:t> is equal to or less than</a:t>
            </a:r>
            <a:r>
              <a:rPr lang="en"/>
              <a:t> 30 calendar days</a:t>
            </a:r>
            <a:endParaRPr/>
          </a:p>
          <a:p>
            <a:pPr indent="-317500" lvl="1" marL="1371600" rtl="0" algn="l">
              <a:spcBef>
                <a:spcPts val="1000"/>
              </a:spcBef>
              <a:spcAft>
                <a:spcPts val="0"/>
              </a:spcAft>
              <a:buSzPts val="1400"/>
              <a:buChar char="○"/>
            </a:pPr>
            <a:r>
              <a:rPr lang="en"/>
              <a:t>Account for untimely </a:t>
            </a:r>
            <a:r>
              <a:rPr lang="en"/>
              <a:t>receipt of early intervention services</a:t>
            </a:r>
            <a:endParaRPr/>
          </a:p>
          <a:p>
            <a:pPr indent="-317500" lvl="2" marL="1828800" rtl="0" algn="l">
              <a:spcBef>
                <a:spcPts val="0"/>
              </a:spcBef>
              <a:spcAft>
                <a:spcPts val="0"/>
              </a:spcAft>
              <a:buSzPts val="1400"/>
              <a:buChar char="■"/>
            </a:pPr>
            <a:r>
              <a:rPr lang="en"/>
              <a:t>First Service Log Entry - </a:t>
            </a:r>
            <a:r>
              <a:rPr i="1" lang="en">
                <a:solidFill>
                  <a:srgbClr val="4A86E8"/>
                </a:solidFill>
              </a:rPr>
              <a:t>Reason </a:t>
            </a:r>
            <a:r>
              <a:rPr i="1" lang="en">
                <a:solidFill>
                  <a:srgbClr val="4A86E8"/>
                </a:solidFill>
              </a:rPr>
              <a:t>for Delay in First Service</a:t>
            </a:r>
            <a:endParaRPr i="1">
              <a:solidFill>
                <a:srgbClr val="4A86E8"/>
              </a:solidFill>
            </a:endParaRPr>
          </a:p>
          <a:p>
            <a:pPr indent="-317500" lvl="2" marL="1828800" rtl="0" algn="l">
              <a:spcBef>
                <a:spcPts val="0"/>
              </a:spcBef>
              <a:spcAft>
                <a:spcPts val="0"/>
              </a:spcAft>
              <a:buSzPts val="1400"/>
              <a:buChar char="■"/>
            </a:pPr>
            <a:r>
              <a:rPr lang="en"/>
              <a:t>Exceptional family circumstances documented in child’s records - </a:t>
            </a:r>
            <a:r>
              <a:rPr i="1" lang="en">
                <a:solidFill>
                  <a:srgbClr val="4A86E8"/>
                </a:solidFill>
              </a:rPr>
              <a:t>Family Contact Logs</a:t>
            </a:r>
            <a:endParaRPr i="1">
              <a:solidFill>
                <a:srgbClr val="4A86E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Resources</a:t>
            </a:r>
            <a:endParaRPr/>
          </a:p>
        </p:txBody>
      </p:sp>
      <p:sp>
        <p:nvSpPr>
          <p:cNvPr id="212" name="Google Shape;212;p29"/>
          <p:cNvSpPr txBox="1"/>
          <p:nvPr>
            <p:ph idx="1" type="body"/>
          </p:nvPr>
        </p:nvSpPr>
        <p:spPr>
          <a:xfrm>
            <a:off x="258275"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Early Intervention Procedures (i3)</a:t>
            </a:r>
            <a:endParaRPr sz="1600"/>
          </a:p>
          <a:p>
            <a:pPr indent="-317500" lvl="0" marL="457200" rtl="0" algn="l">
              <a:spcBef>
                <a:spcPts val="0"/>
              </a:spcBef>
              <a:spcAft>
                <a:spcPts val="0"/>
              </a:spcAft>
              <a:buSzPts val="1400"/>
              <a:buChar char="●"/>
            </a:pPr>
            <a:r>
              <a:rPr lang="en" u="sng">
                <a:solidFill>
                  <a:schemeClr val="hlink"/>
                </a:solidFill>
                <a:hlinkClick r:id="rId3"/>
              </a:rPr>
              <a:t>Contents of an IFSP</a:t>
            </a:r>
            <a:endParaRPr/>
          </a:p>
          <a:p>
            <a:pPr indent="-317500" lvl="0" marL="457200" rtl="0" algn="l">
              <a:spcBef>
                <a:spcPts val="1000"/>
              </a:spcBef>
              <a:spcAft>
                <a:spcPts val="0"/>
              </a:spcAft>
              <a:buSzPts val="1400"/>
              <a:buChar char="●"/>
            </a:pPr>
            <a:r>
              <a:rPr lang="en" u="sng">
                <a:solidFill>
                  <a:schemeClr val="hlink"/>
                </a:solidFill>
                <a:hlinkClick r:id="rId4"/>
              </a:rPr>
              <a:t>Parent Consent</a:t>
            </a:r>
            <a:endParaRPr/>
          </a:p>
          <a:p>
            <a:pPr indent="-317500" lvl="0" marL="457200" rtl="0" algn="l">
              <a:spcBef>
                <a:spcPts val="1000"/>
              </a:spcBef>
              <a:spcAft>
                <a:spcPts val="0"/>
              </a:spcAft>
              <a:buSzPts val="1400"/>
              <a:buChar char="●"/>
            </a:pPr>
            <a:r>
              <a:rPr lang="en" u="sng">
                <a:solidFill>
                  <a:schemeClr val="hlink"/>
                </a:solidFill>
                <a:hlinkClick r:id="rId5"/>
              </a:rPr>
              <a:t>Early Intervention Services</a:t>
            </a:r>
            <a:endParaRPr/>
          </a:p>
          <a:p>
            <a:pPr indent="-317500" lvl="0" marL="457200" rtl="0" algn="l">
              <a:spcBef>
                <a:spcPts val="1000"/>
              </a:spcBef>
              <a:spcAft>
                <a:spcPts val="0"/>
              </a:spcAft>
              <a:buSzPts val="1400"/>
              <a:buChar char="●"/>
            </a:pPr>
            <a:r>
              <a:rPr lang="en" u="sng">
                <a:solidFill>
                  <a:schemeClr val="hlink"/>
                </a:solidFill>
                <a:hlinkClick r:id="rId6"/>
              </a:rPr>
              <a:t>Timely Provision of Early Intervention Services</a:t>
            </a:r>
            <a:endParaRPr/>
          </a:p>
          <a:p>
            <a:pPr indent="-317500" lvl="0" marL="457200" rtl="0" algn="l">
              <a:spcBef>
                <a:spcPts val="1000"/>
              </a:spcBef>
              <a:spcAft>
                <a:spcPts val="0"/>
              </a:spcAft>
              <a:buSzPts val="1400"/>
              <a:buChar char="●"/>
            </a:pPr>
            <a:r>
              <a:rPr lang="en" u="sng">
                <a:solidFill>
                  <a:schemeClr val="accent5"/>
                </a:solidFill>
                <a:highlight>
                  <a:srgbClr val="FFFFFF"/>
                </a:highlight>
                <a:hlinkClick r:id="rId7">
                  <a:extLst>
                    <a:ext uri="{A12FA001-AC4F-418D-AE19-62706E023703}">
                      <ahyp:hlinkClr val="tx"/>
                    </a:ext>
                  </a:extLst>
                </a:hlinkClick>
              </a:rPr>
              <a:t>Codes &amp; Definitions Used in the ACHIEVE System - Early Intervention</a:t>
            </a:r>
            <a:r>
              <a:rPr lang="en">
                <a:solidFill>
                  <a:schemeClr val="accent5"/>
                </a:solidFill>
                <a:highlight>
                  <a:srgbClr val="FFFFFF"/>
                </a:highlight>
              </a:rPr>
              <a:t> </a:t>
            </a:r>
            <a:endParaRPr>
              <a:solidFill>
                <a:schemeClr val="accent5"/>
              </a:solidFill>
              <a:highlight>
                <a:srgbClr val="FFFFFF"/>
              </a:highlight>
            </a:endParaRPr>
          </a:p>
          <a:p>
            <a:pPr indent="-317500" lvl="0" marL="457200" rtl="0" algn="l">
              <a:spcBef>
                <a:spcPts val="1000"/>
              </a:spcBef>
              <a:spcAft>
                <a:spcPts val="1000"/>
              </a:spcAft>
              <a:buSzPts val="1400"/>
              <a:buChar char="●"/>
            </a:pPr>
            <a:r>
              <a:rPr lang="en" u="sng">
                <a:solidFill>
                  <a:schemeClr val="hlink"/>
                </a:solidFill>
                <a:highlight>
                  <a:srgbClr val="FFFFFF"/>
                </a:highlight>
                <a:hlinkClick r:id="rId8"/>
              </a:rPr>
              <a:t>Early Intervention Service Log</a:t>
            </a:r>
            <a:endParaRPr>
              <a:solidFill>
                <a:schemeClr val="accent5"/>
              </a:solidFill>
              <a:highlight>
                <a:srgbClr val="FFFFFF"/>
              </a:highlight>
            </a:endParaRPr>
          </a:p>
        </p:txBody>
      </p:sp>
      <p:sp>
        <p:nvSpPr>
          <p:cNvPr id="213" name="Google Shape;213;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Early Intervention Practices</a:t>
            </a:r>
            <a:endParaRPr sz="1600"/>
          </a:p>
          <a:p>
            <a:pPr indent="-317500" lvl="0" marL="457200" rtl="0" algn="l">
              <a:spcBef>
                <a:spcPts val="0"/>
              </a:spcBef>
              <a:spcAft>
                <a:spcPts val="0"/>
              </a:spcAft>
              <a:buSzPts val="1400"/>
              <a:buChar char="●"/>
            </a:pPr>
            <a:r>
              <a:rPr lang="en" u="sng">
                <a:solidFill>
                  <a:schemeClr val="hlink"/>
                </a:solidFill>
                <a:hlinkClick r:id="rId9"/>
              </a:rPr>
              <a:t>Family Guided Routines Based Intervention (FGRBI)</a:t>
            </a:r>
            <a:endParaRPr/>
          </a:p>
          <a:p>
            <a:pPr indent="-317500" lvl="0" marL="457200" rtl="0" algn="l">
              <a:spcBef>
                <a:spcPts val="1000"/>
              </a:spcBef>
              <a:spcAft>
                <a:spcPts val="0"/>
              </a:spcAft>
              <a:buSzPts val="1400"/>
              <a:buChar char="●"/>
            </a:pPr>
            <a:r>
              <a:rPr lang="en" u="sng">
                <a:solidFill>
                  <a:schemeClr val="hlink"/>
                </a:solidFill>
                <a:hlinkClick r:id="rId10"/>
              </a:rPr>
              <a:t>Setting the Stage for FGRBI</a:t>
            </a:r>
            <a:endParaRPr/>
          </a:p>
          <a:p>
            <a:pPr indent="-317500" lvl="0" marL="457200" rtl="0" algn="l">
              <a:spcBef>
                <a:spcPts val="1000"/>
              </a:spcBef>
              <a:spcAft>
                <a:spcPts val="1000"/>
              </a:spcAft>
              <a:buSzPts val="1400"/>
              <a:buChar char="●"/>
            </a:pPr>
            <a:r>
              <a:rPr lang="en" u="sng">
                <a:solidFill>
                  <a:schemeClr val="hlink"/>
                </a:solidFill>
                <a:hlinkClick r:id="rId11"/>
              </a:rPr>
              <a:t>Family Role in Early ACCESS Visits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0"/>
          <p:cNvSpPr txBox="1"/>
          <p:nvPr>
            <p:ph type="title"/>
          </p:nvPr>
        </p:nvSpPr>
        <p:spPr>
          <a:xfrm>
            <a:off x="175750" y="292900"/>
            <a:ext cx="8656500" cy="85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Timely Provision of Early Intervention Services Self-Assessment</a:t>
            </a:r>
            <a:endParaRPr sz="2400"/>
          </a:p>
        </p:txBody>
      </p:sp>
      <p:sp>
        <p:nvSpPr>
          <p:cNvPr id="219" name="Google Shape;219;p30"/>
          <p:cNvSpPr txBox="1"/>
          <p:nvPr>
            <p:ph idx="1" type="body"/>
          </p:nvPr>
        </p:nvSpPr>
        <p:spPr>
          <a:xfrm>
            <a:off x="412900" y="1297300"/>
            <a:ext cx="1754100" cy="3657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Mark the following statements as </a:t>
            </a:r>
            <a:r>
              <a:rPr b="1" lang="en"/>
              <a:t>True or False</a:t>
            </a:r>
            <a:r>
              <a:rPr lang="en"/>
              <a:t> about early intervention services.</a:t>
            </a:r>
            <a:endParaRPr/>
          </a:p>
        </p:txBody>
      </p:sp>
      <p:graphicFrame>
        <p:nvGraphicFramePr>
          <p:cNvPr id="220" name="Google Shape;220;p30"/>
          <p:cNvGraphicFramePr/>
          <p:nvPr/>
        </p:nvGraphicFramePr>
        <p:xfrm>
          <a:off x="2307400" y="1297300"/>
          <a:ext cx="3000000" cy="3000000"/>
        </p:xfrm>
        <a:graphic>
          <a:graphicData uri="http://schemas.openxmlformats.org/drawingml/2006/table">
            <a:tbl>
              <a:tblPr>
                <a:noFill/>
                <a:tableStyleId>{4A00D027-C399-400F-823F-AB3BEAC6ED23}</a:tableStyleId>
              </a:tblPr>
              <a:tblGrid>
                <a:gridCol w="6623500"/>
              </a:tblGrid>
              <a:tr h="520275">
                <a:tc>
                  <a:txBody>
                    <a:bodyPr/>
                    <a:lstStyle/>
                    <a:p>
                      <a:pPr indent="0" lvl="0" marL="0" rtl="0" algn="ctr">
                        <a:spcBef>
                          <a:spcPts val="0"/>
                        </a:spcBef>
                        <a:spcAft>
                          <a:spcPts val="0"/>
                        </a:spcAft>
                        <a:buNone/>
                      </a:pPr>
                      <a:r>
                        <a:rPr b="1" lang="en"/>
                        <a:t>Statement</a:t>
                      </a:r>
                      <a:endParaRPr b="1"/>
                    </a:p>
                  </a:txBody>
                  <a:tcPr marT="91425" marB="91425" marR="91425" marL="91425">
                    <a:solidFill>
                      <a:srgbClr val="A8BADB"/>
                    </a:solidFill>
                  </a:tcPr>
                </a:tc>
              </a:tr>
              <a:tr h="623575">
                <a:tc>
                  <a:txBody>
                    <a:bodyPr/>
                    <a:lstStyle/>
                    <a:p>
                      <a:pPr indent="0" lvl="0" marL="0" rtl="0" algn="l">
                        <a:spcBef>
                          <a:spcPts val="0"/>
                        </a:spcBef>
                        <a:spcAft>
                          <a:spcPts val="0"/>
                        </a:spcAft>
                        <a:buNone/>
                      </a:pPr>
                      <a:r>
                        <a:rPr lang="en"/>
                        <a:t>Early intervention services are designed to meet the developmental needs of children and needs of their families to assist in development.</a:t>
                      </a:r>
                      <a:endParaRPr/>
                    </a:p>
                  </a:txBody>
                  <a:tcPr marT="91425" marB="91425" marR="91425" marL="91425"/>
                </a:tc>
              </a:tr>
              <a:tr h="630725">
                <a:tc>
                  <a:txBody>
                    <a:bodyPr/>
                    <a:lstStyle/>
                    <a:p>
                      <a:pPr indent="0" lvl="0" marL="0" rtl="0" algn="l">
                        <a:spcBef>
                          <a:spcPts val="0"/>
                        </a:spcBef>
                        <a:spcAft>
                          <a:spcPts val="0"/>
                        </a:spcAft>
                        <a:buNone/>
                      </a:pPr>
                      <a:r>
                        <a:rPr lang="en"/>
                        <a:t>Families have the right to consent and decline which of the services being proposed they receive.</a:t>
                      </a:r>
                      <a:endParaRPr/>
                    </a:p>
                  </a:txBody>
                  <a:tcPr marT="91425" marB="91425" marR="91425" marL="91425"/>
                </a:tc>
              </a:tr>
              <a:tr h="595550">
                <a:tc>
                  <a:txBody>
                    <a:bodyPr/>
                    <a:lstStyle/>
                    <a:p>
                      <a:pPr indent="0" lvl="0" marL="0" rtl="0" algn="l">
                        <a:spcBef>
                          <a:spcPts val="0"/>
                        </a:spcBef>
                        <a:spcAft>
                          <a:spcPts val="0"/>
                        </a:spcAft>
                        <a:buNone/>
                      </a:pPr>
                      <a:r>
                        <a:rPr lang="en"/>
                        <a:t>Early intervention services begin after families are informed and understand all the information on the IFSP.</a:t>
                      </a:r>
                      <a:endParaRPr/>
                    </a:p>
                  </a:txBody>
                  <a:tcPr marT="91425" marB="91425" marR="91425" marL="91425"/>
                </a:tc>
              </a:tr>
              <a:tr h="677575">
                <a:tc>
                  <a:txBody>
                    <a:bodyPr/>
                    <a:lstStyle/>
                    <a:p>
                      <a:pPr indent="0" lvl="0" marL="0" rtl="0" algn="l">
                        <a:spcBef>
                          <a:spcPts val="0"/>
                        </a:spcBef>
                        <a:spcAft>
                          <a:spcPts val="0"/>
                        </a:spcAft>
                        <a:buNone/>
                      </a:pPr>
                      <a:r>
                        <a:rPr lang="en"/>
                        <a:t>Early intervention services on the IFSP must begin as soon as possible after Consent for Early ACCESS is obtained.</a:t>
                      </a:r>
                      <a:endParaRPr/>
                    </a:p>
                  </a:txBody>
                  <a:tcPr marT="91425" marB="91425" marR="91425" marL="91425"/>
                </a:tc>
              </a:tr>
              <a:tr h="677575">
                <a:tc>
                  <a:txBody>
                    <a:bodyPr/>
                    <a:lstStyle/>
                    <a:p>
                      <a:pPr indent="0" lvl="0" marL="0" rtl="0" algn="l">
                        <a:spcBef>
                          <a:spcPts val="0"/>
                        </a:spcBef>
                        <a:spcAft>
                          <a:spcPts val="0"/>
                        </a:spcAft>
                        <a:buNone/>
                      </a:pPr>
                      <a:r>
                        <a:rPr lang="en"/>
                        <a:t>Since it is the beginning of summer, the first service will be provided when school starts in August.</a:t>
                      </a:r>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Timely Provision of Early Intervention Services Self-Assessment</a:t>
            </a:r>
            <a:endParaRPr sz="2400"/>
          </a:p>
        </p:txBody>
      </p:sp>
      <p:sp>
        <p:nvSpPr>
          <p:cNvPr id="226" name="Google Shape;226;p31"/>
          <p:cNvSpPr txBox="1"/>
          <p:nvPr>
            <p:ph idx="1" type="body"/>
          </p:nvPr>
        </p:nvSpPr>
        <p:spPr>
          <a:xfrm>
            <a:off x="412900" y="1144900"/>
            <a:ext cx="1754100" cy="369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Choose the </a:t>
            </a:r>
            <a:r>
              <a:rPr b="1" lang="en"/>
              <a:t>correct statement </a:t>
            </a:r>
            <a:r>
              <a:rPr lang="en"/>
              <a:t>about timely provision of early intervention services.</a:t>
            </a:r>
            <a:endParaRPr/>
          </a:p>
        </p:txBody>
      </p:sp>
      <p:sp>
        <p:nvSpPr>
          <p:cNvPr id="227" name="Google Shape;227;p31"/>
          <p:cNvSpPr txBox="1"/>
          <p:nvPr>
            <p:ph idx="2" type="body"/>
          </p:nvPr>
        </p:nvSpPr>
        <p:spPr>
          <a:xfrm>
            <a:off x="2391075" y="1405975"/>
            <a:ext cx="6276600" cy="343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Timely Provision of Early Intervention Services:</a:t>
            </a:r>
            <a:endParaRPr/>
          </a:p>
          <a:p>
            <a:pPr indent="-342900" lvl="0" marL="457200" rtl="0" algn="l">
              <a:spcBef>
                <a:spcPts val="0"/>
              </a:spcBef>
              <a:spcAft>
                <a:spcPts val="0"/>
              </a:spcAft>
              <a:buSzPts val="1800"/>
              <a:buAutoNum type="alphaUcPeriod"/>
            </a:pPr>
            <a:r>
              <a:rPr lang="en"/>
              <a:t>Applies to only the early intervention service(s) on Initial IFSPs </a:t>
            </a:r>
            <a:endParaRPr/>
          </a:p>
          <a:p>
            <a:pPr indent="-342900" lvl="0" marL="457200" rtl="0" algn="l">
              <a:spcBef>
                <a:spcPts val="0"/>
              </a:spcBef>
              <a:spcAft>
                <a:spcPts val="0"/>
              </a:spcAft>
              <a:buClr>
                <a:schemeClr val="dk1"/>
              </a:buClr>
              <a:buSzPts val="1800"/>
              <a:buAutoNum type="alphaUcPeriod"/>
            </a:pPr>
            <a:r>
              <a:rPr lang="en">
                <a:solidFill>
                  <a:schemeClr val="dk1"/>
                </a:solidFill>
              </a:rPr>
              <a:t>Enter a Service Log in ACHIEVE to </a:t>
            </a:r>
            <a:r>
              <a:rPr lang="en">
                <a:solidFill>
                  <a:schemeClr val="dk1"/>
                </a:solidFill>
              </a:rPr>
              <a:t>document</a:t>
            </a:r>
            <a:r>
              <a:rPr lang="en">
                <a:solidFill>
                  <a:schemeClr val="dk1"/>
                </a:solidFill>
              </a:rPr>
              <a:t> </a:t>
            </a:r>
            <a:r>
              <a:rPr lang="en">
                <a:solidFill>
                  <a:schemeClr val="dk1"/>
                </a:solidFill>
              </a:rPr>
              <a:t>providing</a:t>
            </a:r>
            <a:r>
              <a:rPr lang="en">
                <a:solidFill>
                  <a:schemeClr val="dk1"/>
                </a:solidFill>
              </a:rPr>
              <a:t> a </a:t>
            </a:r>
            <a:r>
              <a:rPr lang="en">
                <a:solidFill>
                  <a:schemeClr val="dk1"/>
                </a:solidFill>
              </a:rPr>
              <a:t>first service within 30 calendar days from the date obtained the Consent for Early ACCESS Services </a:t>
            </a:r>
            <a:endParaRPr/>
          </a:p>
          <a:p>
            <a:pPr indent="-342900" lvl="0" marL="457200" rtl="0" algn="l">
              <a:spcBef>
                <a:spcPts val="0"/>
              </a:spcBef>
              <a:spcAft>
                <a:spcPts val="0"/>
              </a:spcAft>
              <a:buSzPts val="1800"/>
              <a:buAutoNum type="alphaUcPeriod"/>
            </a:pPr>
            <a:r>
              <a:rPr lang="en"/>
              <a:t>Calculation is from the date of IFSP Meeting to the first scheduled visit</a:t>
            </a:r>
            <a:endParaRPr/>
          </a:p>
          <a:p>
            <a:pPr indent="-342900" lvl="0" marL="457200" rtl="0" algn="l">
              <a:spcBef>
                <a:spcPts val="0"/>
              </a:spcBef>
              <a:spcAft>
                <a:spcPts val="0"/>
              </a:spcAft>
              <a:buSzPts val="1800"/>
              <a:buAutoNum type="alphaUcPeriod"/>
            </a:pPr>
            <a:r>
              <a:rPr lang="en"/>
              <a:t>All of the above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2"/>
          <p:cNvSpPr txBox="1"/>
          <p:nvPr>
            <p:ph type="title"/>
          </p:nvPr>
        </p:nvSpPr>
        <p:spPr>
          <a:xfrm>
            <a:off x="311700" y="391600"/>
            <a:ext cx="8520600" cy="75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t>Timely Provision of Early Intervention Services Self-Assessment</a:t>
            </a:r>
            <a:endParaRPr sz="2400"/>
          </a:p>
          <a:p>
            <a:pPr indent="0" lvl="0" marL="0" rtl="0" algn="ctr">
              <a:spcBef>
                <a:spcPts val="0"/>
              </a:spcBef>
              <a:spcAft>
                <a:spcPts val="0"/>
              </a:spcAft>
              <a:buNone/>
            </a:pPr>
            <a:r>
              <a:t/>
            </a:r>
            <a:endParaRPr/>
          </a:p>
        </p:txBody>
      </p:sp>
      <p:sp>
        <p:nvSpPr>
          <p:cNvPr id="233" name="Google Shape;233;p32"/>
          <p:cNvSpPr txBox="1"/>
          <p:nvPr>
            <p:ph idx="1" type="body"/>
          </p:nvPr>
        </p:nvSpPr>
        <p:spPr>
          <a:xfrm>
            <a:off x="412900" y="1144900"/>
            <a:ext cx="1754100" cy="369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Pause for a Knowledge Check!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Play to Continue!</a:t>
            </a:r>
            <a:endParaRPr/>
          </a:p>
        </p:txBody>
      </p:sp>
      <p:pic>
        <p:nvPicPr>
          <p:cNvPr descr="Image of a Pause and Play symbol" id="234" name="Google Shape;234;p32" title="File:Eo circle light-green white play-pause.svg - Wikimedia Commons"/>
          <p:cNvPicPr preferRelativeResize="0"/>
          <p:nvPr/>
        </p:nvPicPr>
        <p:blipFill>
          <a:blip r:embed="rId3">
            <a:alphaModFix/>
          </a:blip>
          <a:stretch>
            <a:fillRect/>
          </a:stretch>
        </p:blipFill>
        <p:spPr>
          <a:xfrm>
            <a:off x="3114200" y="1440675"/>
            <a:ext cx="3402926" cy="34029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1000"/>
                                        <p:tgtEl>
                                          <p:spTgt spid="234"/>
                                        </p:tgtEl>
                                        <p:attrNameLst>
                                          <p:attrName>ppt_w</p:attrName>
                                        </p:attrNameLst>
                                      </p:cBhvr>
                                      <p:tavLst>
                                        <p:tav fmla="" tm="0">
                                          <p:val>
                                            <p:strVal val="0"/>
                                          </p:val>
                                        </p:tav>
                                        <p:tav fmla="" tm="100000">
                                          <p:val>
                                            <p:strVal val="#ppt_w"/>
                                          </p:val>
                                        </p:tav>
                                      </p:tavLst>
                                    </p:anim>
                                    <p:anim calcmode="lin" valueType="num">
                                      <p:cBhvr additive="base">
                                        <p:cTn dur="1000"/>
                                        <p:tgtEl>
                                          <p:spTgt spid="23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3"/>
          <p:cNvSpPr txBox="1"/>
          <p:nvPr>
            <p:ph type="title"/>
          </p:nvPr>
        </p:nvSpPr>
        <p:spPr>
          <a:xfrm>
            <a:off x="175750" y="292900"/>
            <a:ext cx="8656500" cy="85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Timely Provision of Early Intervention Services Self-Assessment</a:t>
            </a:r>
            <a:endParaRPr sz="2400"/>
          </a:p>
        </p:txBody>
      </p:sp>
      <p:sp>
        <p:nvSpPr>
          <p:cNvPr id="240" name="Google Shape;240;p33"/>
          <p:cNvSpPr txBox="1"/>
          <p:nvPr>
            <p:ph idx="1" type="body"/>
          </p:nvPr>
        </p:nvSpPr>
        <p:spPr>
          <a:xfrm>
            <a:off x="354325" y="1297300"/>
            <a:ext cx="1754100" cy="369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Answer Key </a:t>
            </a:r>
            <a:r>
              <a:rPr lang="en">
                <a:solidFill>
                  <a:schemeClr val="dk1"/>
                </a:solidFill>
              </a:rPr>
              <a:t>about early intervention services.</a:t>
            </a:r>
            <a:endParaRPr/>
          </a:p>
        </p:txBody>
      </p:sp>
      <p:graphicFrame>
        <p:nvGraphicFramePr>
          <p:cNvPr id="241" name="Google Shape;241;p33"/>
          <p:cNvGraphicFramePr/>
          <p:nvPr/>
        </p:nvGraphicFramePr>
        <p:xfrm>
          <a:off x="2167000" y="1297300"/>
          <a:ext cx="3000000" cy="3000000"/>
        </p:xfrm>
        <a:graphic>
          <a:graphicData uri="http://schemas.openxmlformats.org/drawingml/2006/table">
            <a:tbl>
              <a:tblPr>
                <a:noFill/>
                <a:tableStyleId>{4A00D027-C399-400F-823F-AB3BEAC6ED23}</a:tableStyleId>
              </a:tblPr>
              <a:tblGrid>
                <a:gridCol w="5167200"/>
                <a:gridCol w="1583700"/>
              </a:tblGrid>
              <a:tr h="384775">
                <a:tc>
                  <a:txBody>
                    <a:bodyPr/>
                    <a:lstStyle/>
                    <a:p>
                      <a:pPr indent="0" lvl="0" marL="0" rtl="0" algn="ctr">
                        <a:spcBef>
                          <a:spcPts val="0"/>
                        </a:spcBef>
                        <a:spcAft>
                          <a:spcPts val="0"/>
                        </a:spcAft>
                        <a:buNone/>
                      </a:pPr>
                      <a:r>
                        <a:rPr b="1" lang="en"/>
                        <a:t>Statement</a:t>
                      </a:r>
                      <a:endParaRPr b="1"/>
                    </a:p>
                  </a:txBody>
                  <a:tcPr marT="91425" marB="91425" marR="91425" marL="91425">
                    <a:solidFill>
                      <a:srgbClr val="A8BADB"/>
                    </a:solidFill>
                  </a:tcPr>
                </a:tc>
                <a:tc>
                  <a:txBody>
                    <a:bodyPr/>
                    <a:lstStyle/>
                    <a:p>
                      <a:pPr indent="0" lvl="0" marL="0" rtl="0" algn="ctr">
                        <a:spcBef>
                          <a:spcPts val="0"/>
                        </a:spcBef>
                        <a:spcAft>
                          <a:spcPts val="0"/>
                        </a:spcAft>
                        <a:buNone/>
                      </a:pPr>
                      <a:r>
                        <a:rPr b="1" lang="en"/>
                        <a:t>True or False</a:t>
                      </a:r>
                      <a:endParaRPr b="1"/>
                    </a:p>
                  </a:txBody>
                  <a:tcPr marT="91425" marB="91425" marR="91425" marL="91425">
                    <a:solidFill>
                      <a:srgbClr val="A8BADB"/>
                    </a:solidFill>
                  </a:tcPr>
                </a:tc>
              </a:tr>
              <a:tr h="799200">
                <a:tc>
                  <a:txBody>
                    <a:bodyPr/>
                    <a:lstStyle/>
                    <a:p>
                      <a:pPr indent="0" lvl="0" marL="0" rtl="0" algn="l">
                        <a:spcBef>
                          <a:spcPts val="0"/>
                        </a:spcBef>
                        <a:spcAft>
                          <a:spcPts val="0"/>
                        </a:spcAft>
                        <a:buNone/>
                      </a:pPr>
                      <a:r>
                        <a:rPr lang="en"/>
                        <a:t>Early intervention services are designed to meet the developmental needs of children and needs of their families to </a:t>
                      </a:r>
                      <a:r>
                        <a:rPr lang="en"/>
                        <a:t>assist</a:t>
                      </a:r>
                      <a:r>
                        <a:rPr lang="en"/>
                        <a:t> in development.</a:t>
                      </a:r>
                      <a:endParaRPr/>
                    </a:p>
                  </a:txBody>
                  <a:tcPr marT="91425" marB="91425" marR="91425" marL="91425"/>
                </a:tc>
                <a:tc>
                  <a:txBody>
                    <a:bodyPr/>
                    <a:lstStyle/>
                    <a:p>
                      <a:pPr indent="0" lvl="0" marL="0" rtl="0" algn="l">
                        <a:spcBef>
                          <a:spcPts val="0"/>
                        </a:spcBef>
                        <a:spcAft>
                          <a:spcPts val="0"/>
                        </a:spcAft>
                        <a:buNone/>
                      </a:pPr>
                      <a:r>
                        <a:rPr b="1" lang="en"/>
                        <a:t>True</a:t>
                      </a:r>
                      <a:endParaRPr b="1"/>
                    </a:p>
                  </a:txBody>
                  <a:tcPr marT="91425" marB="91425" marR="91425" marL="91425"/>
                </a:tc>
              </a:tr>
              <a:tr h="591975">
                <a:tc>
                  <a:txBody>
                    <a:bodyPr/>
                    <a:lstStyle/>
                    <a:p>
                      <a:pPr indent="0" lvl="0" marL="0" rtl="0" algn="l">
                        <a:spcBef>
                          <a:spcPts val="0"/>
                        </a:spcBef>
                        <a:spcAft>
                          <a:spcPts val="0"/>
                        </a:spcAft>
                        <a:buNone/>
                      </a:pPr>
                      <a:r>
                        <a:rPr lang="en"/>
                        <a:t>Families have the right to consent and decline </a:t>
                      </a:r>
                      <a:r>
                        <a:rPr lang="en"/>
                        <a:t>which</a:t>
                      </a:r>
                      <a:r>
                        <a:rPr lang="en"/>
                        <a:t> of the services being </a:t>
                      </a:r>
                      <a:r>
                        <a:rPr lang="en"/>
                        <a:t>proposed</a:t>
                      </a:r>
                      <a:r>
                        <a:rPr lang="en"/>
                        <a:t> they receive.</a:t>
                      </a:r>
                      <a:endParaRPr/>
                    </a:p>
                  </a:txBody>
                  <a:tcPr marT="91425" marB="91425" marR="91425" marL="91425"/>
                </a:tc>
                <a:tc>
                  <a:txBody>
                    <a:bodyPr/>
                    <a:lstStyle/>
                    <a:p>
                      <a:pPr indent="0" lvl="0" marL="0" rtl="0" algn="l">
                        <a:spcBef>
                          <a:spcPts val="0"/>
                        </a:spcBef>
                        <a:spcAft>
                          <a:spcPts val="0"/>
                        </a:spcAft>
                        <a:buNone/>
                      </a:pPr>
                      <a:r>
                        <a:rPr b="1" lang="en"/>
                        <a:t>True</a:t>
                      </a:r>
                      <a:endParaRPr b="1"/>
                    </a:p>
                  </a:txBody>
                  <a:tcPr marT="91425" marB="91425" marR="91425" marL="91425"/>
                </a:tc>
              </a:tr>
              <a:tr h="680800">
                <a:tc>
                  <a:txBody>
                    <a:bodyPr/>
                    <a:lstStyle/>
                    <a:p>
                      <a:pPr indent="0" lvl="0" marL="0" rtl="0" algn="l">
                        <a:spcBef>
                          <a:spcPts val="0"/>
                        </a:spcBef>
                        <a:spcAft>
                          <a:spcPts val="0"/>
                        </a:spcAft>
                        <a:buNone/>
                      </a:pPr>
                      <a:r>
                        <a:rPr lang="en"/>
                        <a:t>Early intervention services begin after families are </a:t>
                      </a:r>
                      <a:r>
                        <a:rPr lang="en"/>
                        <a:t>informed and understand</a:t>
                      </a:r>
                      <a:r>
                        <a:rPr lang="en"/>
                        <a:t> all the information on the IFSP.</a:t>
                      </a:r>
                      <a:endParaRPr/>
                    </a:p>
                  </a:txBody>
                  <a:tcPr marT="91425" marB="91425" marR="91425" marL="91425"/>
                </a:tc>
                <a:tc>
                  <a:txBody>
                    <a:bodyPr/>
                    <a:lstStyle/>
                    <a:p>
                      <a:pPr indent="0" lvl="0" marL="0" rtl="0" algn="l">
                        <a:spcBef>
                          <a:spcPts val="0"/>
                        </a:spcBef>
                        <a:spcAft>
                          <a:spcPts val="0"/>
                        </a:spcAft>
                        <a:buNone/>
                      </a:pPr>
                      <a:r>
                        <a:rPr b="1" lang="en"/>
                        <a:t>False </a:t>
                      </a:r>
                      <a:endParaRPr b="1"/>
                    </a:p>
                    <a:p>
                      <a:pPr indent="0" lvl="0" marL="0" rtl="0" algn="l">
                        <a:spcBef>
                          <a:spcPts val="0"/>
                        </a:spcBef>
                        <a:spcAft>
                          <a:spcPts val="0"/>
                        </a:spcAft>
                        <a:buNone/>
                      </a:pPr>
                      <a:r>
                        <a:rPr i="1" lang="en" sz="1000"/>
                        <a:t>(Must obtain Consent for EA Services)</a:t>
                      </a:r>
                      <a:endParaRPr i="1" sz="1000"/>
                    </a:p>
                  </a:txBody>
                  <a:tcPr marT="91425" marB="91425" marR="91425" marL="91425"/>
                </a:tc>
              </a:tr>
              <a:tr h="591975">
                <a:tc>
                  <a:txBody>
                    <a:bodyPr/>
                    <a:lstStyle/>
                    <a:p>
                      <a:pPr indent="0" lvl="0" marL="0" rtl="0" algn="l">
                        <a:spcBef>
                          <a:spcPts val="0"/>
                        </a:spcBef>
                        <a:spcAft>
                          <a:spcPts val="0"/>
                        </a:spcAft>
                        <a:buNone/>
                      </a:pPr>
                      <a:r>
                        <a:rPr lang="en"/>
                        <a:t>Early intervention services on the IFSP must begin as soon as </a:t>
                      </a:r>
                      <a:r>
                        <a:rPr lang="en"/>
                        <a:t>possible</a:t>
                      </a:r>
                      <a:r>
                        <a:rPr lang="en"/>
                        <a:t> after Consent for Early ACCESS is obtained.</a:t>
                      </a:r>
                      <a:endParaRPr/>
                    </a:p>
                  </a:txBody>
                  <a:tcPr marT="91425" marB="91425" marR="91425" marL="91425"/>
                </a:tc>
                <a:tc>
                  <a:txBody>
                    <a:bodyPr/>
                    <a:lstStyle/>
                    <a:p>
                      <a:pPr indent="0" lvl="0" marL="0" rtl="0" algn="l">
                        <a:spcBef>
                          <a:spcPts val="0"/>
                        </a:spcBef>
                        <a:spcAft>
                          <a:spcPts val="0"/>
                        </a:spcAft>
                        <a:buNone/>
                      </a:pPr>
                      <a:r>
                        <a:rPr b="1" lang="en"/>
                        <a:t>True</a:t>
                      </a:r>
                      <a:endParaRPr b="1"/>
                    </a:p>
                  </a:txBody>
                  <a:tcPr marT="91425" marB="91425" marR="91425" marL="91425"/>
                </a:tc>
              </a:tr>
              <a:tr h="474200">
                <a:tc>
                  <a:txBody>
                    <a:bodyPr/>
                    <a:lstStyle/>
                    <a:p>
                      <a:pPr indent="0" lvl="0" marL="0" rtl="0" algn="l">
                        <a:spcBef>
                          <a:spcPts val="0"/>
                        </a:spcBef>
                        <a:spcAft>
                          <a:spcPts val="0"/>
                        </a:spcAft>
                        <a:buNone/>
                      </a:pPr>
                      <a:r>
                        <a:rPr lang="en"/>
                        <a:t>Since it is the beginning of summer, the first service will be provided when school starts in August.</a:t>
                      </a:r>
                      <a:endParaRPr/>
                    </a:p>
                  </a:txBody>
                  <a:tcPr marT="91425" marB="91425" marR="91425" marL="91425"/>
                </a:tc>
                <a:tc>
                  <a:txBody>
                    <a:bodyPr/>
                    <a:lstStyle/>
                    <a:p>
                      <a:pPr indent="0" lvl="0" marL="0" rtl="0" algn="l">
                        <a:spcBef>
                          <a:spcPts val="0"/>
                        </a:spcBef>
                        <a:spcAft>
                          <a:spcPts val="0"/>
                        </a:spcAft>
                        <a:buNone/>
                      </a:pPr>
                      <a:r>
                        <a:rPr b="1" lang="en"/>
                        <a:t>False</a:t>
                      </a:r>
                      <a:endParaRPr b="1"/>
                    </a:p>
                    <a:p>
                      <a:pPr indent="0" lvl="0" marL="0" rtl="0" algn="l">
                        <a:spcBef>
                          <a:spcPts val="0"/>
                        </a:spcBef>
                        <a:spcAft>
                          <a:spcPts val="0"/>
                        </a:spcAft>
                        <a:buNone/>
                      </a:pPr>
                      <a:r>
                        <a:rPr i="1" lang="en" sz="1000"/>
                        <a:t>(Year Round Services)</a:t>
                      </a:r>
                      <a:endParaRPr i="1" sz="1000"/>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1000" fill="hold"/>
                                        <p:tgtEl>
                                          <p:spTgt spid="241"/>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Learning </a:t>
            </a:r>
            <a:r>
              <a:rPr lang="en"/>
              <a:t>Objectives</a:t>
            </a:r>
            <a:endParaRPr/>
          </a:p>
        </p:txBody>
      </p:sp>
      <p:sp>
        <p:nvSpPr>
          <p:cNvPr id="114" name="Google Shape;11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Participants will be able to:</a:t>
            </a:r>
            <a:endParaRPr/>
          </a:p>
          <a:p>
            <a:pPr indent="-342900" lvl="0" marL="457200" rtl="0" algn="l">
              <a:spcBef>
                <a:spcPts val="0"/>
              </a:spcBef>
              <a:spcAft>
                <a:spcPts val="0"/>
              </a:spcAft>
              <a:buSzPts val="1800"/>
              <a:buChar char="❏"/>
            </a:pPr>
            <a:r>
              <a:rPr lang="en"/>
              <a:t>Describe procedures for </a:t>
            </a:r>
            <a:r>
              <a:rPr lang="en"/>
              <a:t>timely provision of early intervention services </a:t>
            </a:r>
            <a:endParaRPr/>
          </a:p>
          <a:p>
            <a:pPr indent="-342900" lvl="0" marL="457200" rtl="0" algn="l">
              <a:spcBef>
                <a:spcPts val="0"/>
              </a:spcBef>
              <a:spcAft>
                <a:spcPts val="0"/>
              </a:spcAft>
              <a:buSzPts val="1800"/>
              <a:buChar char="❏"/>
            </a:pPr>
            <a:r>
              <a:rPr lang="en">
                <a:solidFill>
                  <a:schemeClr val="dk1"/>
                </a:solidFill>
              </a:rPr>
              <a:t>Complete </a:t>
            </a:r>
            <a:r>
              <a:rPr lang="en">
                <a:solidFill>
                  <a:schemeClr val="dk1"/>
                </a:solidFill>
              </a:rPr>
              <a:t>Service Logs to document provision of early intervention services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Document delays in provision of any early intervention service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Provide accurate Annual Performance Report (APR) data for Timely Provision of Services (Indicator C1)</a:t>
            </a:r>
            <a:endParaRPr>
              <a:solidFill>
                <a:schemeClr val="dk1"/>
              </a:solidFill>
            </a:endParaRPr>
          </a:p>
          <a:p>
            <a:pPr indent="0" lvl="0" marL="0" rtl="0" algn="l">
              <a:spcBef>
                <a:spcPts val="0"/>
              </a:spcBef>
              <a:spcAft>
                <a:spcPts val="0"/>
              </a:spcAft>
              <a:buNone/>
            </a:pPr>
            <a:r>
              <a:t/>
            </a:r>
            <a:endParaRPr>
              <a:solidFill>
                <a:schemeClr val="dk1"/>
              </a:solidFill>
            </a:endParaRPr>
          </a:p>
        </p:txBody>
      </p:sp>
      <p:pic>
        <p:nvPicPr>
          <p:cNvPr id="115" name="Google Shape;115;p16"/>
          <p:cNvPicPr preferRelativeResize="0"/>
          <p:nvPr/>
        </p:nvPicPr>
        <p:blipFill>
          <a:blip r:embed="rId3">
            <a:alphaModFix/>
          </a:blip>
          <a:stretch>
            <a:fillRect/>
          </a:stretch>
        </p:blipFill>
        <p:spPr>
          <a:xfrm>
            <a:off x="166150" y="86750"/>
            <a:ext cx="1138800" cy="786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Timely Provision of Early Intervention Services Self-Assessment</a:t>
            </a:r>
            <a:endParaRPr sz="2400"/>
          </a:p>
        </p:txBody>
      </p:sp>
      <p:sp>
        <p:nvSpPr>
          <p:cNvPr id="247" name="Google Shape;247;p34"/>
          <p:cNvSpPr txBox="1"/>
          <p:nvPr>
            <p:ph idx="1" type="body"/>
          </p:nvPr>
        </p:nvSpPr>
        <p:spPr>
          <a:xfrm>
            <a:off x="412900" y="1144900"/>
            <a:ext cx="1754100" cy="369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Answer Key </a:t>
            </a:r>
            <a:r>
              <a:rPr lang="en">
                <a:solidFill>
                  <a:schemeClr val="dk1"/>
                </a:solidFill>
              </a:rPr>
              <a:t>about timely provision of early intervention services.</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48" name="Google Shape;248;p34"/>
          <p:cNvSpPr txBox="1"/>
          <p:nvPr>
            <p:ph idx="2" type="body"/>
          </p:nvPr>
        </p:nvSpPr>
        <p:spPr>
          <a:xfrm>
            <a:off x="2402800" y="1464550"/>
            <a:ext cx="6276600" cy="3449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AutoNum type="alphaUcPeriod"/>
            </a:pPr>
            <a:r>
              <a:rPr lang="en" strike="sngStrike">
                <a:solidFill>
                  <a:schemeClr val="dk1"/>
                </a:solidFill>
              </a:rPr>
              <a:t>Applies to only the early intervention service(s) on Initial IFSPs </a:t>
            </a:r>
            <a:endParaRPr strike="sngStrike">
              <a:solidFill>
                <a:schemeClr val="dk1"/>
              </a:solidFill>
            </a:endParaRPr>
          </a:p>
          <a:p>
            <a:pPr indent="-342900" lvl="0" marL="457200" rtl="0" algn="l">
              <a:spcBef>
                <a:spcPts val="0"/>
              </a:spcBef>
              <a:spcAft>
                <a:spcPts val="0"/>
              </a:spcAft>
              <a:buClr>
                <a:srgbClr val="B45F06"/>
              </a:buClr>
              <a:buSzPts val="1800"/>
              <a:buAutoNum type="alphaUcPeriod"/>
            </a:pPr>
            <a:r>
              <a:rPr b="1" lang="en">
                <a:solidFill>
                  <a:srgbClr val="B45F06"/>
                </a:solidFill>
              </a:rPr>
              <a:t>Document providing first service(s) within 30 calendar days (via Service Log in ACHIEVE) from date obtained the Consent for Early ACCESS Services </a:t>
            </a:r>
            <a:endParaRPr b="1">
              <a:solidFill>
                <a:srgbClr val="B45F06"/>
              </a:solidFill>
            </a:endParaRPr>
          </a:p>
          <a:p>
            <a:pPr indent="-342900" lvl="0" marL="457200" rtl="0" algn="l">
              <a:spcBef>
                <a:spcPts val="0"/>
              </a:spcBef>
              <a:spcAft>
                <a:spcPts val="0"/>
              </a:spcAft>
              <a:buClr>
                <a:schemeClr val="dk1"/>
              </a:buClr>
              <a:buSzPts val="1800"/>
              <a:buAutoNum type="alphaUcPeriod"/>
            </a:pPr>
            <a:r>
              <a:rPr lang="en" strike="sngStrike">
                <a:solidFill>
                  <a:schemeClr val="dk1"/>
                </a:solidFill>
              </a:rPr>
              <a:t>Calculation is from the date of IFSP Meeting to the first scheduled visit</a:t>
            </a:r>
            <a:endParaRPr strike="sngStrike">
              <a:solidFill>
                <a:schemeClr val="dk1"/>
              </a:solidFill>
            </a:endParaRPr>
          </a:p>
          <a:p>
            <a:pPr indent="-342900" lvl="0" marL="457200" rtl="0" algn="l">
              <a:spcBef>
                <a:spcPts val="0"/>
              </a:spcBef>
              <a:spcAft>
                <a:spcPts val="0"/>
              </a:spcAft>
              <a:buClr>
                <a:schemeClr val="dk1"/>
              </a:buClr>
              <a:buSzPts val="1800"/>
              <a:buAutoNum type="alphaUcPeriod"/>
            </a:pPr>
            <a:r>
              <a:rPr lang="en" strike="sngStrike">
                <a:solidFill>
                  <a:schemeClr val="dk1"/>
                </a:solidFill>
              </a:rPr>
              <a:t>All of the above</a:t>
            </a:r>
            <a:endParaRPr strike="sngStrik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1000" fill="hold"/>
                                        <p:tgtEl>
                                          <p:spTgt spid="24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5"/>
          <p:cNvSpPr txBox="1"/>
          <p:nvPr>
            <p:ph type="title"/>
          </p:nvPr>
        </p:nvSpPr>
        <p:spPr>
          <a:xfrm>
            <a:off x="175750" y="292900"/>
            <a:ext cx="8656500" cy="85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Timely Provision of Early Intervention Services Self-Assessment</a:t>
            </a:r>
            <a:endParaRPr sz="2400"/>
          </a:p>
        </p:txBody>
      </p:sp>
      <p:sp>
        <p:nvSpPr>
          <p:cNvPr id="254" name="Google Shape;254;p35"/>
          <p:cNvSpPr txBox="1"/>
          <p:nvPr>
            <p:ph idx="1" type="body"/>
          </p:nvPr>
        </p:nvSpPr>
        <p:spPr>
          <a:xfrm>
            <a:off x="412900" y="1144900"/>
            <a:ext cx="1754100" cy="36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t>Exit Ticket!</a:t>
            </a:r>
            <a:endParaRPr b="1" sz="3000"/>
          </a:p>
          <a:p>
            <a:pPr indent="0" lvl="0" marL="0" rtl="0" algn="l">
              <a:spcBef>
                <a:spcPts val="0"/>
              </a:spcBef>
              <a:spcAft>
                <a:spcPts val="0"/>
              </a:spcAft>
              <a:buNone/>
            </a:pPr>
            <a:r>
              <a:t/>
            </a:r>
            <a:endParaRPr/>
          </a:p>
          <a:p>
            <a:pPr indent="0" lvl="0" marL="0" rtl="0" algn="ctr">
              <a:spcBef>
                <a:spcPts val="0"/>
              </a:spcBef>
              <a:spcAft>
                <a:spcPts val="0"/>
              </a:spcAft>
              <a:buNone/>
            </a:pPr>
            <a:r>
              <a:rPr b="1" lang="en" sz="3000"/>
              <a:t>3</a:t>
            </a:r>
            <a:endParaRPr b="1" sz="3000"/>
          </a:p>
          <a:p>
            <a:pPr indent="0" lvl="0" marL="0" rtl="0" algn="ctr">
              <a:spcBef>
                <a:spcPts val="0"/>
              </a:spcBef>
              <a:spcAft>
                <a:spcPts val="0"/>
              </a:spcAft>
              <a:buNone/>
            </a:pPr>
            <a:r>
              <a:rPr b="1" lang="en" sz="3000"/>
              <a:t>2</a:t>
            </a:r>
            <a:endParaRPr b="1" sz="3000"/>
          </a:p>
          <a:p>
            <a:pPr indent="0" lvl="0" marL="0" rtl="0" algn="ctr">
              <a:spcBef>
                <a:spcPts val="0"/>
              </a:spcBef>
              <a:spcAft>
                <a:spcPts val="0"/>
              </a:spcAft>
              <a:buNone/>
            </a:pPr>
            <a:r>
              <a:rPr b="1" lang="en" sz="3000"/>
              <a:t>1 </a:t>
            </a:r>
            <a:endParaRPr b="1" sz="3000"/>
          </a:p>
        </p:txBody>
      </p:sp>
      <p:sp>
        <p:nvSpPr>
          <p:cNvPr id="255" name="Google Shape;255;p35"/>
          <p:cNvSpPr txBox="1"/>
          <p:nvPr>
            <p:ph idx="2" type="body"/>
          </p:nvPr>
        </p:nvSpPr>
        <p:spPr>
          <a:xfrm>
            <a:off x="2473025" y="1163500"/>
            <a:ext cx="6359100" cy="366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Write…</a:t>
            </a:r>
            <a:endParaRPr sz="3600"/>
          </a:p>
          <a:p>
            <a:pPr indent="0" lvl="0" marL="0" rtl="0" algn="l">
              <a:spcBef>
                <a:spcPts val="0"/>
              </a:spcBef>
              <a:spcAft>
                <a:spcPts val="0"/>
              </a:spcAft>
              <a:buNone/>
            </a:pPr>
            <a:r>
              <a:rPr lang="en" sz="2600"/>
              <a:t>3 	Things Learned or Recalled Learning </a:t>
            </a:r>
            <a:endParaRPr sz="2600"/>
          </a:p>
          <a:p>
            <a:pPr indent="0" lvl="0" marL="0" rtl="0" algn="l">
              <a:spcBef>
                <a:spcPts val="1000"/>
              </a:spcBef>
              <a:spcAft>
                <a:spcPts val="0"/>
              </a:spcAft>
              <a:buNone/>
            </a:pPr>
            <a:r>
              <a:rPr lang="en" sz="2600"/>
              <a:t>2 	Interesting Ideas to Share with Others </a:t>
            </a:r>
            <a:endParaRPr sz="2600"/>
          </a:p>
          <a:p>
            <a:pPr indent="0" lvl="0" marL="0" rtl="0" algn="l">
              <a:spcBef>
                <a:spcPts val="1000"/>
              </a:spcBef>
              <a:spcAft>
                <a:spcPts val="1000"/>
              </a:spcAft>
              <a:buNone/>
            </a:pPr>
            <a:r>
              <a:rPr lang="en" sz="2600"/>
              <a:t>1 	Thing that Surprised You</a:t>
            </a:r>
            <a:endParaRPr sz="2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311700" y="365950"/>
            <a:ext cx="8520600" cy="102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Early ACCESS Procedures</a:t>
            </a:r>
            <a:endParaRPr/>
          </a:p>
          <a:p>
            <a:pPr indent="0" lvl="0" marL="0" rtl="0" algn="ctr">
              <a:spcBef>
                <a:spcPts val="0"/>
              </a:spcBef>
              <a:spcAft>
                <a:spcPts val="0"/>
              </a:spcAft>
              <a:buNone/>
            </a:pPr>
            <a:r>
              <a:rPr lang="en" sz="2400" u="sng">
                <a:solidFill>
                  <a:schemeClr val="hlink"/>
                </a:solidFill>
                <a:hlinkClick r:id="rId3"/>
              </a:rPr>
              <a:t>Content of an IFSP</a:t>
            </a:r>
            <a:endParaRPr sz="2400"/>
          </a:p>
        </p:txBody>
      </p:sp>
      <p:sp>
        <p:nvSpPr>
          <p:cNvPr id="121" name="Google Shape;121;p17"/>
          <p:cNvSpPr txBox="1"/>
          <p:nvPr>
            <p:ph idx="1" type="body"/>
          </p:nvPr>
        </p:nvSpPr>
        <p:spPr>
          <a:xfrm>
            <a:off x="259475" y="1388900"/>
            <a:ext cx="8572800" cy="3693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rPr>
              <a:t>I</a:t>
            </a:r>
            <a:r>
              <a:rPr lang="en">
                <a:solidFill>
                  <a:schemeClr val="dk1"/>
                </a:solidFill>
              </a:rPr>
              <a:t>ndividuals with Disabilities Education Act (IDEA) Part C and Administrative Rules for Early ACCESS establish requirements for Iowa’s Early ACCESS Services</a:t>
            </a:r>
            <a:endParaRPr>
              <a:solidFill>
                <a:schemeClr val="dk1"/>
              </a:solidFill>
            </a:endParaRPr>
          </a:p>
          <a:p>
            <a:pPr indent="0" lvl="0" marL="0" rtl="0" algn="l">
              <a:lnSpc>
                <a:spcPct val="100000"/>
              </a:lnSpc>
              <a:spcBef>
                <a:spcPts val="1000"/>
              </a:spcBef>
              <a:spcAft>
                <a:spcPts val="0"/>
              </a:spcAft>
              <a:buNone/>
            </a:pPr>
            <a:r>
              <a:rPr lang="en" sz="1800">
                <a:solidFill>
                  <a:schemeClr val="dk1"/>
                </a:solidFill>
              </a:rPr>
              <a:t>Early Intervention Services</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rPr>
              <a:t>Documented on an Individualized Family Service Plan (IFSP)</a:t>
            </a:r>
            <a:endParaRPr>
              <a:solidFill>
                <a:schemeClr val="dk1"/>
              </a:solidFill>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rPr>
              <a:t>Designed to meet the developmental needs of children and the needs of families to assist in development</a:t>
            </a:r>
            <a:endParaRPr>
              <a:solidFill>
                <a:schemeClr val="dk1"/>
              </a:solidFill>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rPr>
              <a:t>Provided by qualified personnel</a:t>
            </a:r>
            <a:endParaRPr>
              <a:solidFill>
                <a:schemeClr val="dk1"/>
              </a:solidFill>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rPr>
              <a:t>Provided in Natural Environments to the maximum extent appropriate</a:t>
            </a:r>
            <a:endParaRPr>
              <a:solidFill>
                <a:schemeClr val="dk1"/>
              </a:solidFill>
            </a:endParaRPr>
          </a:p>
          <a:p>
            <a:pPr indent="-342900" lvl="0" marL="457200" rtl="0" algn="l">
              <a:lnSpc>
                <a:spcPct val="100000"/>
              </a:lnSpc>
              <a:spcBef>
                <a:spcPts val="1000"/>
              </a:spcBef>
              <a:spcAft>
                <a:spcPts val="1000"/>
              </a:spcAft>
              <a:buClr>
                <a:schemeClr val="dk1"/>
              </a:buClr>
              <a:buSzPts val="1800"/>
              <a:buChar char="●"/>
            </a:pPr>
            <a:r>
              <a:rPr lang="en">
                <a:solidFill>
                  <a:schemeClr val="dk1"/>
                </a:solidFill>
              </a:rPr>
              <a:t>Required to provide service coordination for every family</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311700" y="399225"/>
            <a:ext cx="8520600" cy="92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Consent for Early ACCESS Services</a:t>
            </a:r>
            <a:endParaRPr/>
          </a:p>
          <a:p>
            <a:pPr indent="0" lvl="0" marL="0" rtl="0" algn="ctr">
              <a:spcBef>
                <a:spcPts val="0"/>
              </a:spcBef>
              <a:spcAft>
                <a:spcPts val="0"/>
              </a:spcAft>
              <a:buNone/>
            </a:pPr>
            <a:r>
              <a:rPr lang="en" sz="2400" u="sng">
                <a:solidFill>
                  <a:schemeClr val="hlink"/>
                </a:solidFill>
                <a:hlinkClick r:id="rId3"/>
              </a:rPr>
              <a:t>Parent Consent</a:t>
            </a:r>
            <a:endParaRPr sz="2400"/>
          </a:p>
        </p:txBody>
      </p:sp>
      <p:sp>
        <p:nvSpPr>
          <p:cNvPr id="127" name="Google Shape;127;p18"/>
          <p:cNvSpPr txBox="1"/>
          <p:nvPr>
            <p:ph idx="1" type="body"/>
          </p:nvPr>
        </p:nvSpPr>
        <p:spPr>
          <a:xfrm>
            <a:off x="311700" y="1320225"/>
            <a:ext cx="8520600" cy="30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Informed Consent</a:t>
            </a:r>
            <a:endParaRPr/>
          </a:p>
          <a:p>
            <a:pPr indent="-342900" lvl="0" marL="457200" rtl="0" algn="l">
              <a:spcBef>
                <a:spcPts val="0"/>
              </a:spcBef>
              <a:spcAft>
                <a:spcPts val="0"/>
              </a:spcAft>
              <a:buSzPts val="1800"/>
              <a:buChar char="●"/>
            </a:pPr>
            <a:r>
              <a:rPr lang="en"/>
              <a:t>Ensure parents are informed of all the </a:t>
            </a:r>
            <a:r>
              <a:rPr lang="en"/>
              <a:t>information relevant to the IFSP</a:t>
            </a:r>
            <a:endParaRPr/>
          </a:p>
          <a:p>
            <a:pPr indent="-342900" lvl="0" marL="457200" rtl="0" algn="l">
              <a:spcBef>
                <a:spcPts val="0"/>
              </a:spcBef>
              <a:spcAft>
                <a:spcPts val="0"/>
              </a:spcAft>
              <a:buSzPts val="1800"/>
              <a:buChar char="●"/>
            </a:pPr>
            <a:r>
              <a:rPr lang="en"/>
              <a:t>Understand and agree to the activities on the IFSP	</a:t>
            </a:r>
            <a:endParaRPr/>
          </a:p>
          <a:p>
            <a:pPr indent="-317500" lvl="1" marL="914400" rtl="0" algn="l">
              <a:spcBef>
                <a:spcPts val="0"/>
              </a:spcBef>
              <a:spcAft>
                <a:spcPts val="0"/>
              </a:spcAft>
              <a:buSzPts val="1400"/>
              <a:buChar char="○"/>
            </a:pPr>
            <a:r>
              <a:rPr lang="en"/>
              <a:t>Including child and family outcomes and early intervention services</a:t>
            </a:r>
            <a:endParaRPr/>
          </a:p>
          <a:p>
            <a:pPr indent="-342900" lvl="0" marL="457200" rtl="0" algn="l">
              <a:spcBef>
                <a:spcPts val="0"/>
              </a:spcBef>
              <a:spcAft>
                <a:spcPts val="0"/>
              </a:spcAft>
              <a:buSzPts val="1800"/>
              <a:buChar char="●"/>
            </a:pPr>
            <a:r>
              <a:rPr lang="en"/>
              <a:t>Right to decline or withdraw their consent for any or all early intervention service(s)</a:t>
            </a:r>
            <a:endParaRPr/>
          </a:p>
          <a:p>
            <a:pPr indent="-342900" lvl="0" marL="457200" rtl="0" algn="l">
              <a:spcBef>
                <a:spcPts val="0"/>
              </a:spcBef>
              <a:spcAft>
                <a:spcPts val="0"/>
              </a:spcAft>
              <a:buSzPts val="1800"/>
              <a:buChar char="●"/>
            </a:pPr>
            <a:r>
              <a:rPr lang="en"/>
              <a:t>Must obtain written consent prior to initial provision of early intervention services </a:t>
            </a:r>
            <a:endParaRPr/>
          </a:p>
          <a:p>
            <a:pPr indent="-317500" lvl="1" marL="914400" rtl="0" algn="l">
              <a:spcBef>
                <a:spcPts val="0"/>
              </a:spcBef>
              <a:spcAft>
                <a:spcPts val="0"/>
              </a:spcAft>
              <a:buSzPts val="1400"/>
              <a:buChar char="○"/>
            </a:pPr>
            <a:r>
              <a:rPr lang="en"/>
              <a:t>Consent for Early ACCESS Services</a:t>
            </a:r>
            <a:endParaRPr/>
          </a:p>
          <a:p>
            <a:pPr indent="0" lvl="0" marL="0" rtl="0" algn="l">
              <a:spcBef>
                <a:spcPts val="0"/>
              </a:spcBef>
              <a:spcAft>
                <a:spcPts val="0"/>
              </a:spcAft>
              <a:buNone/>
            </a:pPr>
            <a:r>
              <a:t/>
            </a:r>
            <a:endParaRPr/>
          </a:p>
        </p:txBody>
      </p:sp>
      <p:pic>
        <p:nvPicPr>
          <p:cNvPr descr="alt=''&quot;" id="128" name="Google Shape;128;p18"/>
          <p:cNvPicPr preferRelativeResize="0"/>
          <p:nvPr/>
        </p:nvPicPr>
        <p:blipFill rotWithShape="1">
          <a:blip r:embed="rId4">
            <a:alphaModFix/>
          </a:blip>
          <a:srcRect b="0" l="1584" r="0" t="0"/>
          <a:stretch/>
        </p:blipFill>
        <p:spPr>
          <a:xfrm>
            <a:off x="4261675" y="3751875"/>
            <a:ext cx="4762374" cy="1279600"/>
          </a:xfrm>
          <a:prstGeom prst="rect">
            <a:avLst/>
          </a:prstGeom>
          <a:noFill/>
          <a:ln cap="flat" cmpd="sng" w="9525">
            <a:solidFill>
              <a:srgbClr val="CCCCCC"/>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Consent for Early ACCESS Services</a:t>
            </a:r>
            <a:endParaRPr/>
          </a:p>
        </p:txBody>
      </p:sp>
      <p:sp>
        <p:nvSpPr>
          <p:cNvPr id="134" name="Google Shape;134;p19"/>
          <p:cNvSpPr txBox="1"/>
          <p:nvPr>
            <p:ph idx="1" type="body"/>
          </p:nvPr>
        </p:nvSpPr>
        <p:spPr>
          <a:xfrm>
            <a:off x="273550" y="1072625"/>
            <a:ext cx="3404700" cy="39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Informed Consent</a:t>
            </a:r>
            <a:endParaRPr/>
          </a:p>
          <a:p>
            <a:pPr indent="-342900" lvl="0" marL="457200" rtl="0" algn="l">
              <a:spcBef>
                <a:spcPts val="0"/>
              </a:spcBef>
              <a:spcAft>
                <a:spcPts val="0"/>
              </a:spcAft>
              <a:buSzPts val="1800"/>
              <a:buChar char="●"/>
            </a:pPr>
            <a:r>
              <a:rPr lang="en"/>
              <a:t>Eligible for Early ACCESS</a:t>
            </a:r>
            <a:endParaRPr/>
          </a:p>
          <a:p>
            <a:pPr indent="-342900" lvl="0" marL="457200" rtl="0" algn="l">
              <a:spcBef>
                <a:spcPts val="0"/>
              </a:spcBef>
              <a:spcAft>
                <a:spcPts val="0"/>
              </a:spcAft>
              <a:buSzPts val="1800"/>
              <a:buChar char="●"/>
            </a:pPr>
            <a:r>
              <a:rPr lang="en"/>
              <a:t>Early intervention services in the </a:t>
            </a:r>
            <a:r>
              <a:rPr lang="en"/>
              <a:t>IFSP</a:t>
            </a:r>
            <a:endParaRPr/>
          </a:p>
          <a:p>
            <a:pPr indent="-342900" lvl="0" marL="457200" rtl="0" algn="l">
              <a:spcBef>
                <a:spcPts val="0"/>
              </a:spcBef>
              <a:spcAft>
                <a:spcPts val="0"/>
              </a:spcAft>
              <a:buSzPts val="1800"/>
              <a:buChar char="●"/>
            </a:pPr>
            <a:r>
              <a:rPr lang="en"/>
              <a:t>Consent and Decline Services</a:t>
            </a:r>
            <a:endParaRPr/>
          </a:p>
          <a:p>
            <a:pPr indent="-342900" lvl="0" marL="457200" rtl="0" algn="l">
              <a:spcBef>
                <a:spcPts val="0"/>
              </a:spcBef>
              <a:spcAft>
                <a:spcPts val="0"/>
              </a:spcAft>
              <a:buSzPts val="1800"/>
              <a:buChar char="●"/>
            </a:pPr>
            <a:r>
              <a:rPr lang="en"/>
              <a:t>Parent’s Signature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Consent for Early ACCESS Services</a:t>
            </a:r>
            <a:endParaRPr/>
          </a:p>
          <a:p>
            <a:pPr indent="-342900" lvl="0" marL="457200" rtl="0" algn="l">
              <a:spcBef>
                <a:spcPts val="0"/>
              </a:spcBef>
              <a:spcAft>
                <a:spcPts val="0"/>
              </a:spcAft>
              <a:buSzPts val="1800"/>
              <a:buChar char="●"/>
            </a:pPr>
            <a:r>
              <a:rPr lang="en"/>
              <a:t>Date of </a:t>
            </a:r>
            <a:r>
              <a:rPr lang="en"/>
              <a:t>Signed Consent for Early ACCESS Services</a:t>
            </a:r>
            <a:endParaRPr/>
          </a:p>
        </p:txBody>
      </p:sp>
      <p:pic>
        <p:nvPicPr>
          <p:cNvPr descr="alt=''&quot;" id="135" name="Google Shape;135;p19"/>
          <p:cNvPicPr preferRelativeResize="0"/>
          <p:nvPr/>
        </p:nvPicPr>
        <p:blipFill rotWithShape="1">
          <a:blip r:embed="rId3">
            <a:alphaModFix/>
          </a:blip>
          <a:srcRect b="21266" l="1584" r="0" t="0"/>
          <a:stretch/>
        </p:blipFill>
        <p:spPr>
          <a:xfrm>
            <a:off x="3727775" y="1429275"/>
            <a:ext cx="5260075" cy="1831600"/>
          </a:xfrm>
          <a:prstGeom prst="rect">
            <a:avLst/>
          </a:prstGeom>
          <a:noFill/>
          <a:ln cap="flat" cmpd="sng" w="9525">
            <a:solidFill>
              <a:srgbClr val="CCCCCC"/>
            </a:solidFill>
            <a:prstDash val="solid"/>
            <a:round/>
            <a:headEnd len="sm" w="sm" type="none"/>
            <a:tailEnd len="sm" w="sm" type="none"/>
          </a:ln>
        </p:spPr>
      </p:pic>
      <p:pic>
        <p:nvPicPr>
          <p:cNvPr id="136" name="Google Shape;136;p19"/>
          <p:cNvPicPr preferRelativeResize="0"/>
          <p:nvPr/>
        </p:nvPicPr>
        <p:blipFill>
          <a:blip r:embed="rId4">
            <a:alphaModFix/>
          </a:blip>
          <a:stretch>
            <a:fillRect/>
          </a:stretch>
        </p:blipFill>
        <p:spPr>
          <a:xfrm>
            <a:off x="3748775" y="3529150"/>
            <a:ext cx="5260077" cy="1344550"/>
          </a:xfrm>
          <a:prstGeom prst="rect">
            <a:avLst/>
          </a:prstGeom>
          <a:noFill/>
          <a:ln cap="flat" cmpd="sng" w="9525">
            <a:solidFill>
              <a:srgbClr val="CCCCCC"/>
            </a:solidFill>
            <a:prstDash val="solid"/>
            <a:round/>
            <a:headEnd len="sm" w="sm" type="none"/>
            <a:tailEnd len="sm" w="sm" type="none"/>
          </a:ln>
        </p:spPr>
      </p:pic>
      <p:pic>
        <p:nvPicPr>
          <p:cNvPr id="137" name="Google Shape;137;p19"/>
          <p:cNvPicPr preferRelativeResize="0"/>
          <p:nvPr/>
        </p:nvPicPr>
        <p:blipFill>
          <a:blip r:embed="rId5">
            <a:alphaModFix/>
          </a:blip>
          <a:stretch>
            <a:fillRect/>
          </a:stretch>
        </p:blipFill>
        <p:spPr>
          <a:xfrm>
            <a:off x="-3" y="40975"/>
            <a:ext cx="1155751" cy="798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41" name="Shape 141"/>
        <p:cNvGrpSpPr/>
        <p:nvPr/>
      </p:nvGrpSpPr>
      <p:grpSpPr>
        <a:xfrm>
          <a:off x="0" y="0"/>
          <a:ext cx="0" cy="0"/>
          <a:chOff x="0" y="0"/>
          <a:chExt cx="0" cy="0"/>
        </a:xfrm>
      </p:grpSpPr>
      <p:sp>
        <p:nvSpPr>
          <p:cNvPr id="142" name="Google Shape;142;p20"/>
          <p:cNvSpPr txBox="1"/>
          <p:nvPr>
            <p:ph type="title"/>
          </p:nvPr>
        </p:nvSpPr>
        <p:spPr>
          <a:xfrm>
            <a:off x="311700" y="445025"/>
            <a:ext cx="8520600" cy="94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Early ACCESS Procedures</a:t>
            </a:r>
            <a:endParaRPr/>
          </a:p>
          <a:p>
            <a:pPr indent="0" lvl="0" marL="0" rtl="0" algn="ctr">
              <a:spcBef>
                <a:spcPts val="0"/>
              </a:spcBef>
              <a:spcAft>
                <a:spcPts val="0"/>
              </a:spcAft>
              <a:buNone/>
            </a:pPr>
            <a:r>
              <a:rPr lang="en" sz="2400" u="sng">
                <a:solidFill>
                  <a:schemeClr val="hlink"/>
                </a:solidFill>
                <a:hlinkClick r:id="rId3"/>
              </a:rPr>
              <a:t>Timely Provision of Early Intervention Services</a:t>
            </a:r>
            <a:endParaRPr sz="2400"/>
          </a:p>
        </p:txBody>
      </p:sp>
      <p:sp>
        <p:nvSpPr>
          <p:cNvPr id="143" name="Google Shape;143;p20"/>
          <p:cNvSpPr txBox="1"/>
          <p:nvPr>
            <p:ph idx="1" type="body"/>
          </p:nvPr>
        </p:nvSpPr>
        <p:spPr>
          <a:xfrm>
            <a:off x="311700" y="1602575"/>
            <a:ext cx="8520600" cy="3052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Individualized Family Service Plan (IFSP) is implemented in accordance with the written IFSP</a:t>
            </a:r>
            <a:endParaRPr/>
          </a:p>
          <a:p>
            <a:pPr indent="-342900" lvl="0" marL="457200" rtl="0" algn="l">
              <a:spcBef>
                <a:spcPts val="1000"/>
              </a:spcBef>
              <a:spcAft>
                <a:spcPts val="0"/>
              </a:spcAft>
              <a:buSzPts val="1800"/>
              <a:buChar char="●"/>
            </a:pPr>
            <a:r>
              <a:rPr lang="en">
                <a:solidFill>
                  <a:schemeClr val="dk1"/>
                </a:solidFill>
              </a:rPr>
              <a:t>E</a:t>
            </a:r>
            <a:r>
              <a:rPr lang="en"/>
              <a:t>arly</a:t>
            </a:r>
            <a:r>
              <a:rPr lang="en"/>
              <a:t> intervention services are </a:t>
            </a:r>
            <a:r>
              <a:rPr lang="en">
                <a:solidFill>
                  <a:schemeClr val="dk1"/>
                </a:solidFill>
              </a:rPr>
              <a:t>available</a:t>
            </a:r>
            <a:r>
              <a:rPr lang="en"/>
              <a:t> 12 months a year to meet the needs of </a:t>
            </a:r>
            <a:r>
              <a:rPr lang="en"/>
              <a:t>children</a:t>
            </a:r>
            <a:r>
              <a:rPr lang="en"/>
              <a:t> and families</a:t>
            </a:r>
            <a:endParaRPr/>
          </a:p>
          <a:p>
            <a:pPr indent="-342900" lvl="0" marL="457200" rtl="0" algn="l">
              <a:spcBef>
                <a:spcPts val="1000"/>
              </a:spcBef>
              <a:spcAft>
                <a:spcPts val="1000"/>
              </a:spcAft>
              <a:buClr>
                <a:schemeClr val="dk1"/>
              </a:buClr>
              <a:buSzPts val="1800"/>
              <a:buChar char="●"/>
            </a:pPr>
            <a:r>
              <a:rPr lang="en">
                <a:solidFill>
                  <a:schemeClr val="dk1"/>
                </a:solidFill>
              </a:rPr>
              <a:t>Service(s) must be initiated </a:t>
            </a:r>
            <a:r>
              <a:rPr b="1" lang="en">
                <a:solidFill>
                  <a:schemeClr val="dk1"/>
                </a:solidFill>
              </a:rPr>
              <a:t>as soon as possible</a:t>
            </a:r>
            <a:r>
              <a:rPr lang="en">
                <a:solidFill>
                  <a:schemeClr val="dk1"/>
                </a:solidFill>
              </a:rPr>
              <a:t> after written parent consent has been obtained on the Consent for Early ACCESS Services</a:t>
            </a:r>
            <a:endParaRPr>
              <a:solidFill>
                <a:schemeClr val="dk1"/>
              </a:solidFill>
            </a:endParaRPr>
          </a:p>
        </p:txBody>
      </p:sp>
      <p:pic>
        <p:nvPicPr>
          <p:cNvPr id="144" name="Google Shape;144;p20"/>
          <p:cNvPicPr preferRelativeResize="0"/>
          <p:nvPr/>
        </p:nvPicPr>
        <p:blipFill>
          <a:blip r:embed="rId4">
            <a:alphaModFix/>
          </a:blip>
          <a:stretch>
            <a:fillRect/>
          </a:stretch>
        </p:blipFill>
        <p:spPr>
          <a:xfrm>
            <a:off x="311700" y="4357001"/>
            <a:ext cx="8598425" cy="430774"/>
          </a:xfrm>
          <a:prstGeom prst="rect">
            <a:avLst/>
          </a:prstGeom>
          <a:noFill/>
          <a:ln cap="flat" cmpd="sng" w="28575">
            <a:solidFill>
              <a:srgbClr val="4A86E8"/>
            </a:solidFill>
            <a:prstDash val="dashDot"/>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Timely Provision of Early Intervention Services</a:t>
            </a:r>
            <a:endParaRPr/>
          </a:p>
        </p:txBody>
      </p:sp>
      <p:sp>
        <p:nvSpPr>
          <p:cNvPr id="150" name="Google Shape;150;p21"/>
          <p:cNvSpPr txBox="1"/>
          <p:nvPr>
            <p:ph idx="1" type="body"/>
          </p:nvPr>
        </p:nvSpPr>
        <p:spPr>
          <a:xfrm>
            <a:off x="53425" y="1114175"/>
            <a:ext cx="5944800" cy="396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Timely</a:t>
            </a:r>
            <a:r>
              <a:rPr lang="en"/>
              <a:t> Provision of Early </a:t>
            </a:r>
            <a:r>
              <a:rPr lang="en"/>
              <a:t>Intervention</a:t>
            </a:r>
            <a:r>
              <a:rPr lang="en"/>
              <a:t> Services</a:t>
            </a:r>
            <a:endParaRPr/>
          </a:p>
          <a:p>
            <a:pPr indent="-342900" lvl="0" marL="457200" rtl="0" algn="l">
              <a:lnSpc>
                <a:spcPct val="100000"/>
              </a:lnSpc>
              <a:spcBef>
                <a:spcPts val="1000"/>
              </a:spcBef>
              <a:spcAft>
                <a:spcPts val="0"/>
              </a:spcAft>
              <a:buSzPts val="1800"/>
              <a:buChar char="●"/>
            </a:pPr>
            <a:r>
              <a:rPr lang="en"/>
              <a:t>Provide service(s) within 30 calendar days from Consent for Early ACCESS Services </a:t>
            </a:r>
            <a:endParaRPr/>
          </a:p>
          <a:p>
            <a:pPr indent="-317500" lvl="1" marL="914400" rtl="0" algn="l">
              <a:lnSpc>
                <a:spcPct val="100000"/>
              </a:lnSpc>
              <a:spcBef>
                <a:spcPts val="0"/>
              </a:spcBef>
              <a:spcAft>
                <a:spcPts val="0"/>
              </a:spcAft>
              <a:buSzPts val="1400"/>
              <a:buChar char="○"/>
            </a:pPr>
            <a:r>
              <a:rPr lang="en"/>
              <a:t>Must have written parent consent before providing services</a:t>
            </a:r>
            <a:endParaRPr/>
          </a:p>
          <a:p>
            <a:pPr indent="-317500" lvl="1" marL="914400" rtl="0" algn="l">
              <a:lnSpc>
                <a:spcPct val="100000"/>
              </a:lnSpc>
              <a:spcBef>
                <a:spcPts val="0"/>
              </a:spcBef>
              <a:spcAft>
                <a:spcPts val="0"/>
              </a:spcAft>
              <a:buSzPts val="1400"/>
              <a:buChar char="○"/>
            </a:pPr>
            <a:r>
              <a:rPr lang="en"/>
              <a:t>Applies to all </a:t>
            </a:r>
            <a:r>
              <a:rPr lang="en"/>
              <a:t>early</a:t>
            </a:r>
            <a:r>
              <a:rPr lang="en"/>
              <a:t> intervention services on an IFSP </a:t>
            </a:r>
            <a:endParaRPr/>
          </a:p>
          <a:p>
            <a:pPr indent="-317500" lvl="2" marL="1371600" rtl="0" algn="l">
              <a:lnSpc>
                <a:spcPct val="100000"/>
              </a:lnSpc>
              <a:spcBef>
                <a:spcPts val="0"/>
              </a:spcBef>
              <a:spcAft>
                <a:spcPts val="0"/>
              </a:spcAft>
              <a:buSzPts val="1400"/>
              <a:buChar char="■"/>
            </a:pPr>
            <a:r>
              <a:rPr lang="en"/>
              <a:t>Includes e</a:t>
            </a:r>
            <a:r>
              <a:rPr lang="en"/>
              <a:t>arly</a:t>
            </a:r>
            <a:r>
              <a:rPr lang="en"/>
              <a:t> intervention service(s) added to subsequent IFSPs </a:t>
            </a:r>
            <a:endParaRPr/>
          </a:p>
          <a:p>
            <a:pPr indent="-342900" lvl="0" marL="457200" rtl="0" algn="l">
              <a:spcBef>
                <a:spcPts val="0"/>
              </a:spcBef>
              <a:spcAft>
                <a:spcPts val="0"/>
              </a:spcAft>
              <a:buSzPts val="1800"/>
              <a:buChar char="●"/>
            </a:pPr>
            <a:r>
              <a:rPr lang="en"/>
              <a:t>Calculation of Timely Provision</a:t>
            </a:r>
            <a:endParaRPr/>
          </a:p>
          <a:p>
            <a:pPr indent="-317500" lvl="1" marL="914400" rtl="0" algn="l">
              <a:spcBef>
                <a:spcPts val="0"/>
              </a:spcBef>
              <a:spcAft>
                <a:spcPts val="0"/>
              </a:spcAft>
              <a:buSzPts val="1400"/>
              <a:buChar char="○"/>
            </a:pPr>
            <a:r>
              <a:rPr lang="en"/>
              <a:t>Start Date: Signed </a:t>
            </a:r>
            <a:r>
              <a:rPr i="1" lang="en"/>
              <a:t>Consent for Early ACCESS Services</a:t>
            </a:r>
            <a:endParaRPr b="1"/>
          </a:p>
          <a:p>
            <a:pPr indent="-317500" lvl="1" marL="914400" rtl="0" algn="l">
              <a:spcBef>
                <a:spcPts val="0"/>
              </a:spcBef>
              <a:spcAft>
                <a:spcPts val="0"/>
              </a:spcAft>
              <a:buSzPts val="1400"/>
              <a:buChar char="○"/>
            </a:pPr>
            <a:r>
              <a:rPr lang="en"/>
              <a:t>End Date:</a:t>
            </a:r>
            <a:r>
              <a:rPr lang="en"/>
              <a:t> First </a:t>
            </a:r>
            <a:r>
              <a:rPr i="1" lang="en"/>
              <a:t>Service Log </a:t>
            </a:r>
            <a:r>
              <a:rPr lang="en"/>
              <a:t>documenting when the first services was </a:t>
            </a:r>
            <a:r>
              <a:rPr lang="en"/>
              <a:t>completed</a:t>
            </a:r>
            <a:endParaRPr/>
          </a:p>
          <a:p>
            <a:pPr indent="-317500" lvl="1" marL="914400" rtl="0" algn="l">
              <a:spcBef>
                <a:spcPts val="0"/>
              </a:spcBef>
              <a:spcAft>
                <a:spcPts val="0"/>
              </a:spcAft>
              <a:buSzPts val="1400"/>
              <a:buChar char="○"/>
            </a:pPr>
            <a:r>
              <a:rPr lang="en"/>
              <a:t># of Days from Consent (mm/dd/yyyy) to First Service Log </a:t>
            </a:r>
            <a:r>
              <a:rPr lang="en">
                <a:solidFill>
                  <a:schemeClr val="dk1"/>
                </a:solidFill>
              </a:rPr>
              <a:t>(mm/dd/yyyy)</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Total # of days must equal 30 days or less</a:t>
            </a:r>
            <a:endParaRPr>
              <a:solidFill>
                <a:schemeClr val="dk1"/>
              </a:solidFill>
            </a:endParaRPr>
          </a:p>
        </p:txBody>
      </p:sp>
      <p:sp>
        <p:nvSpPr>
          <p:cNvPr id="151" name="Google Shape;151;p21"/>
          <p:cNvSpPr/>
          <p:nvPr/>
        </p:nvSpPr>
        <p:spPr>
          <a:xfrm rot="583490">
            <a:off x="5845648" y="1135673"/>
            <a:ext cx="2648052" cy="1323705"/>
          </a:xfrm>
          <a:prstGeom prst="cloudCallout">
            <a:avLst>
              <a:gd fmla="val -84321" name="adj1"/>
              <a:gd fmla="val -1684" name="adj2"/>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Proxima Nova"/>
                <a:ea typeface="Proxima Nova"/>
                <a:cs typeface="Proxima Nova"/>
                <a:sym typeface="Proxima Nova"/>
              </a:rPr>
              <a:t>What does, “</a:t>
            </a:r>
            <a:r>
              <a:rPr i="1" lang="en" sz="1600">
                <a:latin typeface="Proxima Nova"/>
                <a:ea typeface="Proxima Nova"/>
                <a:cs typeface="Proxima Nova"/>
                <a:sym typeface="Proxima Nova"/>
              </a:rPr>
              <a:t>initiated</a:t>
            </a:r>
            <a:r>
              <a:rPr i="1" lang="en" sz="1600">
                <a:latin typeface="Proxima Nova"/>
                <a:ea typeface="Proxima Nova"/>
                <a:cs typeface="Proxima Nova"/>
                <a:sym typeface="Proxima Nova"/>
              </a:rPr>
              <a:t> as soon as possible</a:t>
            </a:r>
            <a:r>
              <a:rPr lang="en" sz="1600">
                <a:latin typeface="Proxima Nova"/>
                <a:ea typeface="Proxima Nova"/>
                <a:cs typeface="Proxima Nova"/>
                <a:sym typeface="Proxima Nova"/>
              </a:rPr>
              <a:t>” mean?</a:t>
            </a:r>
            <a:endParaRPr sz="1600">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38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Communication with Family</a:t>
            </a:r>
            <a:endParaRPr/>
          </a:p>
        </p:txBody>
      </p:sp>
      <p:sp>
        <p:nvSpPr>
          <p:cNvPr id="157" name="Google Shape;157;p22"/>
          <p:cNvSpPr txBox="1"/>
          <p:nvPr>
            <p:ph idx="1" type="body"/>
          </p:nvPr>
        </p:nvSpPr>
        <p:spPr>
          <a:xfrm>
            <a:off x="311700" y="957400"/>
            <a:ext cx="8647500" cy="418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Family Contact Logs </a:t>
            </a:r>
            <a:r>
              <a:rPr lang="en">
                <a:solidFill>
                  <a:schemeClr val="dk1"/>
                </a:solidFill>
              </a:rPr>
              <a:t>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a:t>
            </a:r>
            <a:r>
              <a:rPr lang="en">
                <a:solidFill>
                  <a:schemeClr val="dk1"/>
                </a:solidFill>
              </a:rPr>
              <a:t>ocument scheduling first service(s) in Family Contact Logs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Describe circumstances which delay providing first early intervention service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Exceptional family circumstances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First appointments canceled, missed, no response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Weather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Provide details of efforts to </a:t>
            </a:r>
            <a:r>
              <a:rPr lang="en">
                <a:solidFill>
                  <a:schemeClr val="dk1"/>
                </a:solidFill>
              </a:rPr>
              <a:t>initiate</a:t>
            </a:r>
            <a:r>
              <a:rPr lang="en">
                <a:solidFill>
                  <a:schemeClr val="dk1"/>
                </a:solidFill>
              </a:rPr>
              <a:t> services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00000"/>
              </a:lnSpc>
              <a:spcBef>
                <a:spcPts val="0"/>
              </a:spcBef>
              <a:spcAft>
                <a:spcPts val="1000"/>
              </a:spcAft>
              <a:buNone/>
            </a:pPr>
            <a:r>
              <a:t/>
            </a:r>
            <a:endParaRPr sz="1000"/>
          </a:p>
        </p:txBody>
      </p:sp>
      <p:pic>
        <p:nvPicPr>
          <p:cNvPr id="158" name="Google Shape;158;p22"/>
          <p:cNvPicPr preferRelativeResize="0"/>
          <p:nvPr/>
        </p:nvPicPr>
        <p:blipFill>
          <a:blip r:embed="rId3">
            <a:alphaModFix/>
          </a:blip>
          <a:stretch>
            <a:fillRect/>
          </a:stretch>
        </p:blipFill>
        <p:spPr>
          <a:xfrm>
            <a:off x="1731250" y="3096275"/>
            <a:ext cx="5724275" cy="1931925"/>
          </a:xfrm>
          <a:prstGeom prst="rect">
            <a:avLst/>
          </a:prstGeom>
          <a:noFill/>
          <a:ln>
            <a:noFill/>
          </a:ln>
        </p:spPr>
      </p:pic>
      <p:pic>
        <p:nvPicPr>
          <p:cNvPr id="159" name="Google Shape;159;p22"/>
          <p:cNvPicPr preferRelativeResize="0"/>
          <p:nvPr/>
        </p:nvPicPr>
        <p:blipFill>
          <a:blip r:embed="rId4">
            <a:alphaModFix/>
          </a:blip>
          <a:stretch>
            <a:fillRect/>
          </a:stretch>
        </p:blipFill>
        <p:spPr>
          <a:xfrm>
            <a:off x="-3" y="40975"/>
            <a:ext cx="1155751" cy="798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370275" y="373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Early Intervention Service Log</a:t>
            </a:r>
            <a:endParaRPr/>
          </a:p>
        </p:txBody>
      </p:sp>
      <p:sp>
        <p:nvSpPr>
          <p:cNvPr id="165" name="Google Shape;165;p23"/>
          <p:cNvSpPr txBox="1"/>
          <p:nvPr>
            <p:ph idx="1" type="body"/>
          </p:nvPr>
        </p:nvSpPr>
        <p:spPr>
          <a:xfrm>
            <a:off x="103250" y="946275"/>
            <a:ext cx="8629500" cy="409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Service Log Entry</a:t>
            </a:r>
            <a:endParaRPr/>
          </a:p>
          <a:p>
            <a:pPr indent="-342900" lvl="0" marL="457200" rtl="0" algn="l">
              <a:spcBef>
                <a:spcPts val="0"/>
              </a:spcBef>
              <a:spcAft>
                <a:spcPts val="0"/>
              </a:spcAft>
              <a:buSzPts val="1800"/>
              <a:buChar char="●"/>
            </a:pPr>
            <a:r>
              <a:rPr lang="en"/>
              <a:t>Add </a:t>
            </a:r>
            <a:r>
              <a:rPr lang="en"/>
              <a:t>New Log Entry to document first session for each early intervention service</a:t>
            </a:r>
            <a:endParaRPr/>
          </a:p>
          <a:p>
            <a:pPr indent="-317500" lvl="1" marL="914400" rtl="0" algn="l">
              <a:spcBef>
                <a:spcPts val="0"/>
              </a:spcBef>
              <a:spcAft>
                <a:spcPts val="0"/>
              </a:spcAft>
              <a:buSzPts val="1400"/>
              <a:buChar char="○"/>
            </a:pPr>
            <a:r>
              <a:rPr lang="en"/>
              <a:t>Session Date: Check and Edit to correct Date of Session</a:t>
            </a:r>
            <a:endParaRPr/>
          </a:p>
          <a:p>
            <a:pPr indent="-317500" lvl="1" marL="914400" rtl="0" algn="l">
              <a:spcBef>
                <a:spcPts val="0"/>
              </a:spcBef>
              <a:spcAft>
                <a:spcPts val="0"/>
              </a:spcAft>
              <a:buSzPts val="1400"/>
              <a:buChar char="○"/>
            </a:pPr>
            <a:r>
              <a:rPr lang="en"/>
              <a:t>Service</a:t>
            </a:r>
            <a:endParaRPr/>
          </a:p>
          <a:p>
            <a:pPr indent="-317500" lvl="1" marL="914400" rtl="0" algn="l">
              <a:spcBef>
                <a:spcPts val="0"/>
              </a:spcBef>
              <a:spcAft>
                <a:spcPts val="0"/>
              </a:spcAft>
              <a:buSzPts val="1400"/>
              <a:buChar char="○"/>
            </a:pPr>
            <a:r>
              <a:rPr lang="en"/>
              <a:t>Start and End Time</a:t>
            </a:r>
            <a:endParaRPr/>
          </a:p>
          <a:p>
            <a:pPr indent="0" lvl="0" marL="0" rtl="0" algn="l">
              <a:lnSpc>
                <a:spcPct val="100000"/>
              </a:lnSpc>
              <a:spcBef>
                <a:spcPts val="0"/>
              </a:spcBef>
              <a:spcAft>
                <a:spcPts val="1000"/>
              </a:spcAft>
              <a:buNone/>
            </a:pPr>
            <a:r>
              <a:t/>
            </a:r>
            <a:endParaRPr sz="1000"/>
          </a:p>
        </p:txBody>
      </p:sp>
      <p:pic>
        <p:nvPicPr>
          <p:cNvPr id="166" name="Google Shape;166;p23"/>
          <p:cNvPicPr preferRelativeResize="0"/>
          <p:nvPr/>
        </p:nvPicPr>
        <p:blipFill rotWithShape="1">
          <a:blip r:embed="rId3">
            <a:alphaModFix/>
          </a:blip>
          <a:srcRect b="0" l="3446" r="0" t="13419"/>
          <a:stretch/>
        </p:blipFill>
        <p:spPr>
          <a:xfrm>
            <a:off x="6531400" y="1759650"/>
            <a:ext cx="1710625" cy="511300"/>
          </a:xfrm>
          <a:prstGeom prst="rect">
            <a:avLst/>
          </a:prstGeom>
          <a:noFill/>
          <a:ln cap="flat" cmpd="sng" w="38100">
            <a:solidFill>
              <a:srgbClr val="4A86E8"/>
            </a:solidFill>
            <a:prstDash val="dashDot"/>
            <a:round/>
            <a:headEnd len="sm" w="sm" type="none"/>
            <a:tailEnd len="sm" w="sm" type="none"/>
          </a:ln>
        </p:spPr>
      </p:pic>
      <p:pic>
        <p:nvPicPr>
          <p:cNvPr id="167" name="Google Shape;167;p23"/>
          <p:cNvPicPr preferRelativeResize="0"/>
          <p:nvPr/>
        </p:nvPicPr>
        <p:blipFill>
          <a:blip r:embed="rId4">
            <a:alphaModFix/>
          </a:blip>
          <a:stretch>
            <a:fillRect/>
          </a:stretch>
        </p:blipFill>
        <p:spPr>
          <a:xfrm>
            <a:off x="-3" y="40975"/>
            <a:ext cx="1155751" cy="798450"/>
          </a:xfrm>
          <a:prstGeom prst="rect">
            <a:avLst/>
          </a:prstGeom>
          <a:noFill/>
          <a:ln>
            <a:noFill/>
          </a:ln>
        </p:spPr>
      </p:pic>
      <p:pic>
        <p:nvPicPr>
          <p:cNvPr id="168" name="Google Shape;168;p23"/>
          <p:cNvPicPr preferRelativeResize="0"/>
          <p:nvPr/>
        </p:nvPicPr>
        <p:blipFill>
          <a:blip r:embed="rId5">
            <a:alphaModFix/>
          </a:blip>
          <a:stretch>
            <a:fillRect/>
          </a:stretch>
        </p:blipFill>
        <p:spPr>
          <a:xfrm>
            <a:off x="456850" y="2433750"/>
            <a:ext cx="6139025" cy="2602725"/>
          </a:xfrm>
          <a:prstGeom prst="rect">
            <a:avLst/>
          </a:prstGeom>
          <a:noFill/>
          <a:ln cap="flat" cmpd="sng" w="9525">
            <a:solidFill>
              <a:srgbClr val="CCCCCC"/>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2600"/>
                                        <p:tgtEl>
                                          <p:spTgt spid="166"/>
                                        </p:tgtEl>
                                        <p:attrNameLst>
                                          <p:attrName>ppt_w</p:attrName>
                                        </p:attrNameLst>
                                      </p:cBhvr>
                                      <p:tavLst>
                                        <p:tav fmla="" tm="0">
                                          <p:val>
                                            <p:strVal val="0"/>
                                          </p:val>
                                        </p:tav>
                                        <p:tav fmla="" tm="100000">
                                          <p:val>
                                            <p:strVal val="#ppt_w"/>
                                          </p:val>
                                        </p:tav>
                                      </p:tavLst>
                                    </p:anim>
                                    <p:anim calcmode="lin" valueType="num">
                                      <p:cBhvr additive="base">
                                        <p:cTn dur="2600"/>
                                        <p:tgtEl>
                                          <p:spTgt spid="1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6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i3 Procedur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